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9" r:id="rId14"/>
    <p:sldId id="270" r:id="rId15"/>
    <p:sldId id="272" r:id="rId16"/>
    <p:sldId id="273" r:id="rId17"/>
    <p:sldId id="275" r:id="rId18"/>
    <p:sldId id="276" r:id="rId19"/>
    <p:sldId id="291" r:id="rId20"/>
    <p:sldId id="277" r:id="rId21"/>
    <p:sldId id="278" r:id="rId22"/>
    <p:sldId id="289" r:id="rId23"/>
    <p:sldId id="290" r:id="rId24"/>
    <p:sldId id="279" r:id="rId25"/>
    <p:sldId id="280" r:id="rId26"/>
    <p:sldId id="271" r:id="rId27"/>
    <p:sldId id="281" r:id="rId28"/>
    <p:sldId id="295" r:id="rId29"/>
    <p:sldId id="297" r:id="rId30"/>
    <p:sldId id="296" r:id="rId31"/>
    <p:sldId id="282" r:id="rId32"/>
    <p:sldId id="293" r:id="rId33"/>
    <p:sldId id="283" r:id="rId34"/>
    <p:sldId id="286" r:id="rId35"/>
    <p:sldId id="285" r:id="rId36"/>
    <p:sldId id="292" r:id="rId37"/>
    <p:sldId id="284" r:id="rId38"/>
    <p:sldId id="287" r:id="rId39"/>
    <p:sldId id="305" r:id="rId40"/>
    <p:sldId id="288" r:id="rId41"/>
    <p:sldId id="300" r:id="rId42"/>
    <p:sldId id="294" r:id="rId43"/>
    <p:sldId id="299" r:id="rId44"/>
    <p:sldId id="298" r:id="rId45"/>
    <p:sldId id="303" r:id="rId46"/>
    <p:sldId id="301" r:id="rId47"/>
    <p:sldId id="302" r:id="rId48"/>
    <p:sldId id="304" r:id="rId4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DC96E-231D-4682-9CC1-042C9EA90EBB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1BCB8D7-8F8C-4CD5-9EAC-EB0A3D0740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16310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CB8D7-8F8C-4CD5-9EAC-EB0A3D0740AD}" type="slidenum">
              <a:rPr lang="he-IL" smtClean="0"/>
              <a:pPr/>
              <a:t>30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F81-112A-4D54-AFF9-3C28BE622653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98DE-E288-4AB0-9553-F09AEE2836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F81-112A-4D54-AFF9-3C28BE622653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98DE-E288-4AB0-9553-F09AEE2836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F81-112A-4D54-AFF9-3C28BE622653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98DE-E288-4AB0-9553-F09AEE2836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F81-112A-4D54-AFF9-3C28BE622653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98DE-E288-4AB0-9553-F09AEE2836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F81-112A-4D54-AFF9-3C28BE622653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98DE-E288-4AB0-9553-F09AEE2836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F81-112A-4D54-AFF9-3C28BE622653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98DE-E288-4AB0-9553-F09AEE28360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F81-112A-4D54-AFF9-3C28BE622653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98DE-E288-4AB0-9553-F09AEE2836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F81-112A-4D54-AFF9-3C28BE622653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98DE-E288-4AB0-9553-F09AEE2836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F81-112A-4D54-AFF9-3C28BE622653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98DE-E288-4AB0-9553-F09AEE2836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F81-112A-4D54-AFF9-3C28BE622653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8398DE-E288-4AB0-9553-F09AEE2836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F81-112A-4D54-AFF9-3C28BE622653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398DE-E288-4AB0-9553-F09AEE28360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7492F81-112A-4D54-AFF9-3C28BE622653}" type="datetimeFigureOut">
              <a:rPr lang="he-IL" smtClean="0"/>
              <a:pPr/>
              <a:t>כ'/שבט/תשע"ה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98398DE-E288-4AB0-9553-F09AEE28360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e-IL" sz="4400" dirty="0" smtClean="0">
                <a:solidFill>
                  <a:schemeClr val="accent3">
                    <a:lumMod val="50000"/>
                  </a:schemeClr>
                </a:solidFill>
              </a:rPr>
              <a:t>מים והשקיה!</a:t>
            </a:r>
            <a:endParaRPr lang="he-IL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857628"/>
            <a:ext cx="4902814" cy="259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8957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המים בקרקע</a:t>
            </a: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71578"/>
          </a:xfrm>
        </p:spPr>
        <p:txBody>
          <a:bodyPr>
            <a:normAutofit/>
          </a:bodyPr>
          <a:lstStyle/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מקור המים בקרקע הוא ממשקעים או מהשקיה.</a:t>
            </a:r>
          </a:p>
          <a:p>
            <a:endParaRPr lang="he-IL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כאשר חודרים מים אל הקרקע, חללי האוויר מתמלאים במים ונקשרים מים אל חלקיקי הקרקע.</a:t>
            </a:r>
          </a:p>
          <a:p>
            <a:endParaRPr lang="he-IL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u="sng" dirty="0" smtClean="0">
                <a:solidFill>
                  <a:schemeClr val="accent6">
                    <a:lumMod val="75000"/>
                  </a:schemeClr>
                </a:solidFill>
              </a:rPr>
              <a:t>קרקע רוויה: 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קרקע שכל חללי האוויר בה מלאים מים. תוספת מים לא תיספג יותר בקרקע ועודפי המים יחלחלו לעומק בכוח הכובד.</a:t>
            </a:r>
          </a:p>
          <a:p>
            <a:endParaRPr lang="he-IL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u="sng" dirty="0" smtClean="0">
                <a:solidFill>
                  <a:schemeClr val="accent6">
                    <a:lumMod val="75000"/>
                  </a:schemeClr>
                </a:solidFill>
              </a:rPr>
              <a:t>קיבול שדה: 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הרטיבות בקרקע לאחר שחלחלו עודפי המים.</a:t>
            </a:r>
          </a:p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במצב זה הקרקע מכילה מים אוויר וחלקיקי קרקע.</a:t>
            </a:r>
          </a:p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המים הנמצאים בקרקע במצב זה הם המים הקשורים לחלקיקי הקרקע והמים הנמצאים בחללי האוויר הנימיים.</a:t>
            </a:r>
          </a:p>
          <a:p>
            <a:endParaRPr lang="he-IL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dirty="0" smtClean="0">
                <a:solidFill>
                  <a:schemeClr val="bg1"/>
                </a:solidFill>
              </a:rPr>
              <a:t>במצב של קיבול שדה, רק המים הנימיים זמינים לצמח!</a:t>
            </a:r>
            <a:endParaRPr lang="he-I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he-IL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he-IL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sz="2000" dirty="0" smtClean="0">
                <a:solidFill>
                  <a:schemeClr val="accent6">
                    <a:lumMod val="75000"/>
                  </a:schemeClr>
                </a:solidFill>
              </a:rPr>
              <a:t>לאחר שהצמח קלט את כל המים הזמינים בקרקע,</a:t>
            </a:r>
          </a:p>
          <a:p>
            <a:r>
              <a:rPr lang="he-IL" sz="2000" dirty="0" smtClean="0">
                <a:solidFill>
                  <a:schemeClr val="accent6">
                    <a:lumMod val="75000"/>
                  </a:schemeClr>
                </a:solidFill>
              </a:rPr>
              <a:t>עדיין יש מים בקרקע הקשורים לחלקיקי הקרקע בכוחות חזקים מאוד.</a:t>
            </a:r>
          </a:p>
          <a:p>
            <a:endParaRPr lang="he-IL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sz="2000" dirty="0" smtClean="0">
                <a:solidFill>
                  <a:schemeClr val="accent6">
                    <a:lumMod val="75000"/>
                  </a:schemeClr>
                </a:solidFill>
              </a:rPr>
              <a:t>מים אלו נקראים </a:t>
            </a:r>
            <a:r>
              <a:rPr lang="he-IL" sz="2000" u="sng" dirty="0" smtClean="0">
                <a:solidFill>
                  <a:schemeClr val="accent6">
                    <a:lumMod val="75000"/>
                  </a:schemeClr>
                </a:solidFill>
              </a:rPr>
              <a:t>מים היגרוסקופיים </a:t>
            </a:r>
            <a:r>
              <a:rPr lang="he-IL" sz="2000" dirty="0" smtClean="0">
                <a:solidFill>
                  <a:schemeClr val="accent6">
                    <a:lumMod val="75000"/>
                  </a:schemeClr>
                </a:solidFill>
              </a:rPr>
              <a:t>והם אינם זמינים לצמח!</a:t>
            </a:r>
            <a:endParaRPr lang="he-IL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715172" cy="497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000" dirty="0" smtClean="0">
                <a:solidFill>
                  <a:schemeClr val="accent2">
                    <a:lumMod val="75000"/>
                  </a:schemeClr>
                </a:solidFill>
              </a:rPr>
              <a:t>השקיה!</a:t>
            </a:r>
            <a:endParaRPr lang="he-IL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1276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25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למה אנחנו משקים?</a:t>
            </a:r>
          </a:p>
          <a:p>
            <a:endParaRPr lang="he-IL" sz="2400" dirty="0"/>
          </a:p>
          <a:p>
            <a:endParaRPr lang="he-IL" sz="2400" dirty="0" smtClean="0"/>
          </a:p>
          <a:p>
            <a:r>
              <a:rPr lang="he-IL" sz="2400" dirty="0" smtClean="0"/>
              <a:t>כמה אנחנו צריכים להשקות?</a:t>
            </a:r>
            <a:endParaRPr lang="he-IL" sz="2400" dirty="0"/>
          </a:p>
        </p:txBody>
      </p:sp>
    </p:spTree>
    <p:extLst>
      <p:ext uri="{BB962C8B-B14F-4D97-AF65-F5344CB8AC3E}">
        <p14:creationId xmlns="" xmlns:p14="http://schemas.microsoft.com/office/powerpoint/2010/main" val="5128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בכל סוגי הגידולים ובכל סוגי הקרקעות,</a:t>
            </a:r>
          </a:p>
          <a:p>
            <a:r>
              <a:rPr lang="he-IL" sz="2400" dirty="0" smtClean="0"/>
              <a:t>אנו צריכים שהקרקע תהיה תמיד במצב של קיבול שדה (או קרוב מאוד אליו)!</a:t>
            </a:r>
          </a:p>
          <a:p>
            <a:endParaRPr lang="he-IL" sz="2400" dirty="0"/>
          </a:p>
          <a:p>
            <a:r>
              <a:rPr lang="he-IL" sz="2400" dirty="0" smtClean="0"/>
              <a:t>ז"א, שתמיד יהיו מים זמינים לצמח ולא נגיע לנקודת כמישה.</a:t>
            </a:r>
            <a:endParaRPr lang="he-IL" sz="2400" dirty="0"/>
          </a:p>
        </p:txBody>
      </p:sp>
    </p:spTree>
    <p:extLst>
      <p:ext uri="{BB962C8B-B14F-4D97-AF65-F5344CB8AC3E}">
        <p14:creationId xmlns="" xmlns:p14="http://schemas.microsoft.com/office/powerpoint/2010/main" val="28870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sz="240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כיצד נקבעת כמות המים בקיבול שדה?</a:t>
            </a:r>
          </a:p>
          <a:p>
            <a:endParaRPr lang="he-IL" sz="2400" dirty="0"/>
          </a:p>
          <a:p>
            <a:r>
              <a:rPr lang="he-IL" sz="2400" dirty="0" smtClean="0"/>
              <a:t>כך נוכל לחשב כמה מים צריך להשקות ומתי.</a:t>
            </a:r>
            <a:endParaRPr lang="he-IL" sz="2400" dirty="0"/>
          </a:p>
        </p:txBody>
      </p:sp>
    </p:spTree>
    <p:extLst>
      <p:ext uri="{BB962C8B-B14F-4D97-AF65-F5344CB8AC3E}">
        <p14:creationId xmlns="" xmlns:p14="http://schemas.microsoft.com/office/powerpoint/2010/main" val="12389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התשובה לכך מורכבת והרבה מאוד חוקרים במהלך המון שנים עשו אין ספור מחקרים וניסויים בהקשר זה.</a:t>
            </a:r>
          </a:p>
          <a:p>
            <a:endParaRPr lang="he-IL" sz="2000" dirty="0"/>
          </a:p>
          <a:p>
            <a:r>
              <a:rPr lang="he-IL" sz="2000" dirty="0" smtClean="0"/>
              <a:t>בסופו של דבר, הגיעו למודל טוב המתייחס לכמה משתנים:</a:t>
            </a:r>
          </a:p>
          <a:p>
            <a:endParaRPr lang="he-IL" sz="2000" dirty="0"/>
          </a:p>
          <a:p>
            <a:r>
              <a:rPr lang="he-IL" sz="2000" dirty="0" smtClean="0"/>
              <a:t>סוג הגידול.</a:t>
            </a:r>
          </a:p>
          <a:p>
            <a:r>
              <a:rPr lang="he-IL" sz="2000" dirty="0" err="1" smtClean="0"/>
              <a:t>איזור</a:t>
            </a:r>
            <a:r>
              <a:rPr lang="he-IL" sz="2000" dirty="0" smtClean="0"/>
              <a:t> אקלים.</a:t>
            </a:r>
            <a:endParaRPr lang="he-IL" sz="2000" dirty="0"/>
          </a:p>
          <a:p>
            <a:r>
              <a:rPr lang="he-IL" sz="2000" dirty="0" smtClean="0"/>
              <a:t>סוג הקרקע.</a:t>
            </a:r>
            <a:endParaRPr lang="he-IL" sz="2000" dirty="0"/>
          </a:p>
        </p:txBody>
      </p:sp>
    </p:spTree>
    <p:extLst>
      <p:ext uri="{BB962C8B-B14F-4D97-AF65-F5344CB8AC3E}">
        <p14:creationId xmlns="" xmlns:p14="http://schemas.microsoft.com/office/powerpoint/2010/main" val="20184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400" dirty="0" smtClean="0"/>
              <a:t>סוג הגידול – תלוי מה אנחנו מגדלים. </a:t>
            </a:r>
            <a:endParaRPr lang="he-IL" sz="2400" dirty="0"/>
          </a:p>
          <a:p>
            <a:r>
              <a:rPr lang="he-IL" sz="2400" dirty="0" err="1" smtClean="0"/>
              <a:t>איזור</a:t>
            </a:r>
            <a:r>
              <a:rPr lang="he-IL" sz="2400" dirty="0" smtClean="0"/>
              <a:t> אקלים – מהם התנאי הלחות</a:t>
            </a:r>
          </a:p>
          <a:p>
            <a:r>
              <a:rPr lang="he-IL" sz="2400" dirty="0"/>
              <a:t> </a:t>
            </a:r>
            <a:r>
              <a:rPr lang="he-IL" sz="2400" dirty="0" smtClean="0"/>
              <a:t>                                      טמפרטורה</a:t>
            </a:r>
          </a:p>
          <a:p>
            <a:r>
              <a:rPr lang="he-IL" sz="2400" dirty="0"/>
              <a:t> </a:t>
            </a:r>
            <a:r>
              <a:rPr lang="he-IL" sz="2400" dirty="0" smtClean="0"/>
              <a:t>                                      וכמויות משקעים</a:t>
            </a:r>
          </a:p>
          <a:p>
            <a:r>
              <a:rPr lang="he-IL" sz="2400" dirty="0" smtClean="0"/>
              <a:t> </a:t>
            </a:r>
            <a:r>
              <a:rPr lang="he-IL" sz="2400" dirty="0" err="1" smtClean="0"/>
              <a:t>באיזור</a:t>
            </a:r>
            <a:r>
              <a:rPr lang="he-IL" sz="2400" dirty="0" smtClean="0"/>
              <a:t> הספציפי בו אנו מגדלים.</a:t>
            </a:r>
          </a:p>
          <a:p>
            <a:endParaRPr lang="he-IL" sz="2400" dirty="0"/>
          </a:p>
          <a:p>
            <a:r>
              <a:rPr lang="he-IL" sz="2400" dirty="0" smtClean="0"/>
              <a:t>סוג הקרקע – ישנו הבדל גדול מאוד בין קרקע חולית לקרקע חרסיתית!</a:t>
            </a:r>
            <a:endParaRPr lang="he-IL" sz="2400" dirty="0"/>
          </a:p>
        </p:txBody>
      </p:sp>
    </p:spTree>
    <p:extLst>
      <p:ext uri="{BB962C8B-B14F-4D97-AF65-F5344CB8AC3E}">
        <p14:creationId xmlns="" xmlns:p14="http://schemas.microsoft.com/office/powerpoint/2010/main" val="41117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סוג הגידול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כמות המים להשקיה , תלויה בסוג בצמח.</a:t>
            </a:r>
          </a:p>
          <a:p>
            <a:endParaRPr lang="he-IL" sz="2400" dirty="0"/>
          </a:p>
          <a:p>
            <a:r>
              <a:rPr lang="he-IL" sz="2400" dirty="0" smtClean="0"/>
              <a:t>כמו שכבר למדנו, הצמח מאבד מים דרך העלים.</a:t>
            </a:r>
          </a:p>
          <a:p>
            <a:r>
              <a:rPr lang="he-IL" sz="2400" dirty="0" smtClean="0"/>
              <a:t>גיל הצמח, גודל הצמח וכמות העלים שעליו משפיעים על כמויות המים שהוא מאבד ובהתאם לכך גם נצטרך להתייחס לכמויות ההשקיה.</a:t>
            </a:r>
            <a:endParaRPr lang="he-IL" sz="2400" dirty="0"/>
          </a:p>
        </p:txBody>
      </p:sp>
    </p:spTree>
    <p:extLst>
      <p:ext uri="{BB962C8B-B14F-4D97-AF65-F5344CB8AC3E}">
        <p14:creationId xmlns="" xmlns:p14="http://schemas.microsoft.com/office/powerpoint/2010/main" val="23617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800" dirty="0" smtClean="0">
                <a:solidFill>
                  <a:schemeClr val="accent3">
                    <a:lumMod val="50000"/>
                  </a:schemeClr>
                </a:solidFill>
              </a:rPr>
              <a:t>המים</a:t>
            </a:r>
            <a:endParaRPr lang="he-IL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המים מכסים 2/3 מכלל כדור הארץ.</a:t>
            </a:r>
          </a:p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נמצאים ב: אוקיינוסים, אגמים, נחלים וגם... בקרקע ובאוויר!</a:t>
            </a:r>
          </a:p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מהווים את עיקר משקלו של כל </a:t>
            </a: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   יצור חי (מעל 70% ממשקל אדם).</a:t>
            </a:r>
          </a:p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בלי המים – אין חיים!</a:t>
            </a:r>
          </a:p>
          <a:p>
            <a:endParaRPr lang="he-I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http://upload.wikimedia.org/wikipedia/commons/thumb/9/97/The_Earth_seen_from_Apollo_17.jpg/640px-The_Earth_seen_from_Apollo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3714776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8573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סוג הקרקע</a:t>
            </a:r>
            <a:endParaRPr lang="he-I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400" dirty="0" smtClean="0"/>
              <a:t>בקרקע חולית (קלה), חלקיקי הקרקע גדולים יחסית וחלחול המים מהיר.</a:t>
            </a:r>
          </a:p>
          <a:p>
            <a:endParaRPr lang="he-IL" sz="2400" dirty="0" smtClean="0"/>
          </a:p>
          <a:p>
            <a:r>
              <a:rPr lang="he-IL" sz="2400" dirty="0" smtClean="0"/>
              <a:t>בקרקע חרסיתית (כבדה), חלקיקי הקרקע קטנים מאוד. מסודרים בצפיפות וחלחול המים איטי.</a:t>
            </a:r>
          </a:p>
          <a:p>
            <a:endParaRPr lang="he-IL" sz="2400" dirty="0" smtClean="0"/>
          </a:p>
          <a:p>
            <a:r>
              <a:rPr lang="he-IL" sz="2400" dirty="0" smtClean="0"/>
              <a:t>לכן –</a:t>
            </a:r>
            <a:r>
              <a:rPr lang="he-IL" sz="2400" dirty="0" err="1" smtClean="0"/>
              <a:t> קרקע</a:t>
            </a:r>
            <a:r>
              <a:rPr lang="he-IL" sz="2400" dirty="0" smtClean="0"/>
              <a:t> חולית נחשבת לקרקע בעלת תאחיזת מים נמוכה</a:t>
            </a:r>
          </a:p>
          <a:p>
            <a:r>
              <a:rPr lang="he-IL" sz="2400" dirty="0" smtClean="0"/>
              <a:t>וקרקע חרסיתית הינה בעלת תאחיזת מים גבוהה.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אזור גידול</a:t>
            </a:r>
            <a:endParaRPr lang="he-I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e-IL" sz="2400" dirty="0" smtClean="0"/>
          </a:p>
          <a:p>
            <a:r>
              <a:rPr lang="he-IL" sz="2400" dirty="0" smtClean="0"/>
              <a:t>אופן ההשקיה יקבע על פי כמות הגשמים היורדים באזור</a:t>
            </a:r>
          </a:p>
          <a:p>
            <a:r>
              <a:rPr lang="he-IL" sz="2400" dirty="0" smtClean="0"/>
              <a:t>ובהתאם לטמפרטורה באזור המשפיעה גם על איבוד המים מהצמח וגם על אידוי מים מהקרקע.</a:t>
            </a:r>
            <a:endParaRPr lang="he-IL" sz="2400" dirty="0"/>
          </a:p>
        </p:txBody>
      </p:sp>
      <p:sp>
        <p:nvSpPr>
          <p:cNvPr id="1026" name="AutoShape 2" descr="data:image/jpeg;base64,/9j/4AAQSkZJRgABAQAAAQABAAD/2wCEAAkGBxQQERQUEhIUFRUUFxYWFRUWGBcXFRUYFx0XFhYVHRgYHSggGRolHRYYITEiJSkrLi4uFyAzODYsNygtLisBCgoKDg0OGxAQGy8mICQsLCwsLC0sLCwsMi8sLCwvLSwtLCwsLCwsLCwsLCwsLCwsLCwsLCwsLCwsLCwsLCwsLP/AABEIAOEA4QMBEQACEQEDEQH/xAAcAAABBQEBAQAAAAAAAAAAAAAAAgMEBQYBBwj/xABNEAACAQIEAgYGBQYLBgcAAAABAgMAEQQFEiExQRMiMlFhcQYHUoGRoRQjQnKxM2JzksHRFUNTY4KDk6KywtI0RFSjs/AIFyQ2w9PU/8QAGwEBAAIDAQEAAAAAAAAAAAAAAAIEAQMFBgf/xAA7EQACAQMBBQUGBQMEAgMAAAAAAQIDBBEhBRIxQVETYXGBkQYiMqGx0RRCweHwIzNSFWKi8UOCFlPC/9oADAMBAAIRAxEAPwD3GgCgCgCgCgCgCgCgCgCgIMmaxriFw5JDsutfZPast/aIRyBzCN3GoucVJRb1eXjwxn6oE6pAKAhZxjDDC7qAWsFQHgZGISNT4FmUe+tVarGjTlUlwSbfkZSy8Eb0bmbojFI7O8LaC7dp1sGRz3nSwBPtK1VdmXv4y2jV58H4r+Z8yU47rwW1XyAUBBxeapHNDCdReYtbSAQgCs2pzfqg6Co5k8BYEiDnFSUW9XnC8OIwTqmAoAoAoAoAoAoAoAoAoAoAoAoAoAoAoAoAoAoAoAoDM5jhhNiZ7kiyQIGHaRkMkqsL/aBkVh7q8b7SXdShd0ZU3hxTfq8ejxgsUYpxeS1yXMDKpWSwmjsJANgb9mRQfsMASONiGW5KmvTWF7TvKCqw58V0fNfzkaZRcXhljVwiUWcSdJiI4+UQ6Z/vNqjiHiPyp8Ci15n2ou+ztlRXGb+S/fHzN1COXkbgfosSjfZmHQt95bvESeQ/KL4mRa5vsrd7tSdu+eq8Vx9V9CdePM0Ne4KxFzPHLBGXIJ4BUHadjsqC/Mnv2HE2AJrXVqwpQdSbwlqzKWXhGcMRjMcshDStPCXbld2EQRe5FV9I+J3JJ8RYbSld7XjUlonlJdFh483z7yzOG7Twa2vdlUKAKAKAKAKAKAKAKAKAKAKAKAKAKAKAKAKAyWWmXDNN0d5AJ5jJCT7btIGjLGytodeqbKT7JJY+Zr7adnfzo1tabw0+ayl6rOe9cuhuVPejlcTS4HGpOgeNrjgdiCpHFWU7qw5g7ivRwqRqRU4PKfBo0tYJFTBnITebFHkZhbyWKFT/AHlavnftPPevsdIpfV/qW6C905iVZWWaIXkjv1dh0qHtRm+1za4O1mA5Eg1djbTdjX974JaSX6+X0JVYbyL7CYpZY1kQ3VhcHgfEEHcEcCDuCCDX02MlJJrgykZ7LpOkDTfy7GQfcsFi48OoqkjvZq+Z7du/xN7LHCPury4/PJdpRxEcx0BkjZVIDbMhPBXUhkb3MAfdVCzuHbV4Vl+V5+681oTlHKwXWAxgmiSQbBlDEHip5qe4g3B8q+tQkpxUo8HqjnlEs30mQTn8mtxh17wdjOR7TDZeYQ8tbCvB+0W1e3n+Gpv3YvV9X9l9fItUaeNWJzhgIWc/xZWW/d0TLJf+7XI2TLdvqT/3JeuhsqL3WaivqpRG55ljVndgqqCWZiAqgbkkngKAyuf4+SeCVl1RwrG5C7rLOQDpB5xoTbq9prgHSLq3l73bu/Xja2j1lJJy8XjT7+nU3xpYW9I1WGhCIqDgqhR5AWr1BoHKAKAKAKAKAKAKAKAKAKAKAKAKAKAzrKFxWIXm/RTfrJ0Q/wChXg/auli5hPrHHo390WqD0wJkgZX6WFtEmwN+xKB9lxz8GG68tiVPM2XtitYywtYPjH9V0f15k501ItcszRZrqQUlXtxtxHcwP20PJh4g2IIH0W0vKN1T7Sk8r5rua5P+IqSi4vDKfLSSrk8TNiD7ulkC/wB0Ae6vne3p7+0KjXcvRJFukvdRKBrkG0rsbDIoeOIXjxJ0yi4HRX2klG/2kBFh9vSbbua9LszbztrWdGfFJ7j7+nlxXmuhonSzLJZHavNG9HFNGZZWth5GL4crbDsxlZrjrB93w9r3sX1OxOxV9O9zp9NT29Kns1UIv+prHPSPXx5LpjPQrOlmeeRZsa8yWERczh6SCVPajdfipH7a3W8+zrQn0afozEllFvLmsccKSMT9YF0KBd3LDUFVeZtc+ABJsATX1urVhSg51HhLi2c9LPAqWR52Dz2AUgxwjdYyNwzH7cnO/BdrbjU3gNr7endZpUdIfOXj0Xd69Fap0t3V8TmYrqEaj7c0It3qHV3H6itVTYNLtL+mumX6J/qSqvEGaavpxSCgCgCgCgCgCgCgCgCgCgCgM5isRiIsVIqyK6uokjjkAC6QAkiK6DUpDaWLMH/KgAVxtqbUnYThKUN6EtNOKf0eVwWnB6myEN7xJsGfR3CzAwMTYdJbQx4DTIOqbngCQx7qs2e1LW7X9KWvR6P05+WTEoSjxLaugQKLNBpxSEfxkLgn9Eyaf+s9eT9rKWaNOp0k16r9jfQerQGvDFsaxOGEljcq67pIuzoe8HgR3ggg8CCKt2d7Ws6naUnjquT7mv53EZQUlhkeGRcPGqPIGYDrG1izHdm0i9rkk++sV5zuq0quPibfr3m2jQnJYiiJNnY+yhPiTb5CpxtH+Zl2Nk/zMiyZvKeBC+Q/fetqtqaN0bOkuOoy2PlP8Y3xt+FTVGmuRtVCkvyoT9Nk/lG+NZ7Kn0Q7Gn/iha5jKPtn32P4iouhTfIw7ak/ykiPOXHaCn5GoO1hyNUrKD4aE6DOUbZgV+Y+I/dVedrNcNStOymvh1FZTgVjVCZDM6osYkNtlUAaVA2UHSCeZIFybCrW0tp3F5Jdpolwjy8e99/oUVR7PRrUn3rmEhoLqxOHX2TJL5hUMX4zrXqPZSnm5nPpH6tfZleu9DRV70qlbjc7ijYoNUsg4xRDU45gMbhY78i5UGqt1e0LWO9Wml9fJcWSjFy4FTjMZipXiRXWDpHXqxgSSaFOuQs7jSoKArYLszL1t65Vltp31z2VCHupZlJ8cdyXf3vTkTlT3VlmorvmoKAKAKAKAKAKAKAKAqvSKAmMSqCWgPSWF7stiJFsOJKEkD2gvdVDadmru1lS58V4rh9vMnCW7LJHuGHIqw8wQfxFfKtU+8vcSNDhGh/2eQxD+TI1w+XRkjQPBCvjeu7Ze0V3b6Te/Ho+Pk+Prk1SoxYjG42WSTDh4SpWRtTodcZQxyDjsynUEO4tyua6W09r2t/YyiniaaeH440fB6PufcQhTlGQ9i8SsYuxt3DmfdXkqcJTeEXaVOU3iKKTFZs7bL1R/e+PL3VehbRjq9TpU7SEdZav5FfVgtHbUMZO2rAyd00yYyGmmRk5ppkZC1ZM5OWoZyKilZDdSQfD/vesSipLDRGUIzWJIt8FnA4SC35w4e8cqp1LV8YFCtZvjD0JQxbJiNSQtJaGyMCFj+sa7anPIdEnZDHrcK7mwb+3saVSdZ6trCS10z9+bRya0JOWB6VJZvy0pC/yUJMa9/WcHW/dxVSOK1C99p7ir7tBbi68ZevBeS8xGglxHcPAsahY1VFHBVAVR5AbV5yc5Tk5TbbfN6s3JYF5DH0kkk54C8MXkp+tYd2qQaT+hU86+h+zll2Fr2kvinr5cvv5lOtLMsF5XoDUFAFAFAFAFAFAFAFAFAZnCRdC0kHKMgx/onuYx4BSGjHhGDzr5x7RWX4e7c18M9fPn89fMuUZZjgkE1wjeQswzIRiw3fu5DxP7q3UaDnq+BYoWzqavgZ+WUubsbk866MYqKwjqxjGCxESBWTIoCsZMZFBaxkxkVprGTGTumsZMZDTTIyc01nIycK0yZycK1nJnIkrWcmckbEYuOPtyIn3mVfxNbYU5z+GLfgjDqRjxYxh/TnC4fjioWXmocP8NN96nPZFxW4U3nwx9SncTtprLks9SU/rUywf7yfdFL/orUvZ7aH+Hzj9zlOrBcyHjvW5l4RhFLIXIsrdE1gTsGsbXA4252qxb+zV3KpHtUlHKzqs45kJV440LvJPWtlGhIlxDRhQqL0kcg2FgCWAI95NfQUklhFQ3eBxsc6LJDIkiN2XRgynyI2rIH6AKAKAKAKAKAysuWfRBK8mJkjhTrrK+Iksikm6MrsVOk2Aa1yCBxBLca7obR7betqqUXxUknjw0bw+mTZFwx7yPPs09dEUBK4aafFEcGlhiSI+Wno3+K1boxvFjtJQfXEWv/1+hF7vIro//EBNYasDETzIkYD4FTb41eIkTGevGSSRJPoUYKBlP1rdZWsbdn2lU38xzNc3aezYX9JU5PGHlP8AnUnCe68iZPXhKQbYOMHv6Rjb+7XDXsnTT1qv0/c3RucPVFWfWtITc4ZST/OH/TVv/wCOwXCb9P3Ly2q1oofMcX1rnngx7pbf/HUH7OrlU/4/uZ/1b/Z8/wBiTD614/tYVx5SA/iorXL2dnyqL0/cytqrnH5kxfWrhecM/wAEP+etL9nrjlKPz+xL/U6fR/L7k3D+s3AtxMyfeT/STWiewbtcMPz+6RJbRpPqXWU+luCxTBIsQpc8FYMhPgNYGo+VUrjZt1QjvTg8dVr9DbC6pTeIsvtFUMm7IzjcSkEbSSuqIvaZjYDkPffa1TpQnVkoQWW+SMSqKKy2ee5j62IVJEOHeQAkamYRg8dwLMbcONvdXoaPs5Vks1JpeCz9ihPaUV8Kz8iixnrVxLfk4YUHjqc/G4Hyq/T9naC+OTfojRLaVR8EikxPp3j5L3xJAPJVRbeF1W/zq9DZFnDhD1bf6miV7Xf5iOn8IYsdX6ZMD7PSyA38BcVcp2lKPwQS8EjRKvN/FJ+pJwvoDmMltOClF/bAj/xkWqyqcnyNLqR6lphvVNmb2vCiX9qRDb9Uk1nspGO0iWKepPMSO1hx4Fpb/KIis9l3odp3MVJ6lccqEtJBqAJVQZOsRyuyDeiot8GjDqpcUebGIhQ1jpJIB5ErYkeY1L8RWo2n0b6psjxOCy0xyu0LyymYBdLOiMiKFIdSFa63tbbbxFeS2h7Txpy3LZJ44t8PLD18SxChnVmkxOFeV1hE+IeVhcv0jIIk4GRlh0qSeCqRuRwsGI17Kvdo7Rq6z3aa44S9E8N589F5CcYQXearCYcRIqKWIRQoLMWYgC1yzElj4k3NexK47QBQBQBQGL9cWBknyfFJErO/1TaFFywSRGbYcbAE+6gPlCgPaPRn1MQ4jDxSPiJWaREk+r0KgDgMB1wSePHbhwrf2cUsyZp35N4SLuL1GYMdqXEHzkjH4R1jdp95nM+4V/5I4H+Un/tY/wD66zuQ7zG9PuES+o7BHhNOv9ZGfxjpuQ7xvS7hh/UThj2cRPf70R/yisbkO8zvT7iJifUKLdTFSA/nRo4+AcVjch/kN6fQqcZ6jMQvYxKN9+N0+Y1VnslyY7R80UGO9UuYxi6pFL+jkF/hJpvWHRkjKqxMKRbY1qNhrcs9Y+OgQJ0iyAcDKupgO7VcE++9civsO0qy3sY8NF6FqF5VisZKbPfSPE41r4iVmA4J2UXjwUbX348fGrlrY0LZYpRx38/X+I01K06nxMuvV36F/wAKySgzdEkIQtZdTNrLWAFwB2Tv5bVfp0980TnunsGV+qLLIAOkDTNxu7sfdpj0r8b1tVNclnxNbm+bNJgPR3AYb8jhI1PtBEDfrWLfOpqD7kQcl3stRiFHCNffc1ncfNmN5ckH0tuQUeSis9muY7R8gOMf2vwp2UOg7SXUScU/tGs9nHoY35dSt9N85+i5dLMx6yRuVPPU3Ui+LMK1aRcmjZrJRTPHfQ/IllnynDlB9XHLmE57xI6iFSOY0wwbfzhrz23br8PZTa4y91ef7ZLlKOZHt2LxGgAKup3OmNL21Nx48gACSeQBNfPbGyqXlZUqfm+i6luclFZLXKcv6BDc6pHOqR7W1N4Dko4AcgOZuT9RtbWna0lSprRfPvfeyjKTk8snVYMBQBQBQBQBQHy967/RxcFmTNGumLEr0ygdkOSRKo9/Wty1igPXPU5mHT5XCL9ZUeI25GMkL/c01YzmEX0Zox7zXU0VWjQFAFAFAdBtWALWdhwZviai4RfIzvS6lH6bZ99Cwc+IJBdVtHfnI3VQWHEXIJ8AaxJqEdCSzOWp8uQQtK6ooLO7BVHNmY2A8yTXPnOMIuUnotWXEsvCPdfR71WYSGIDEJ08pHXYswVTzVApGw7zv5cK8Hd+0NzUqZpPdjy0WfPOTpQtYJe9qzFesr1ejAr9JwxJguA6MbmInZSG5oTtvuDbjfbt7G207qXY1vi5Pr+/80K1xb7nvR4Eb1NZz9GzERsbJiVMXhr7UZ+IK/069RRliRRqrMT6Eq6VQoAoAoAoDqrcgDntWG8ahLJg/XXOZhhcBEbPi50jG1wFQhd/DW6n+iaqzeILv1LEFmb7iT6E9Es+Y4obIJUw0Itf6nCqII9AG51FbWG5IG1zXgvaWVSvc07ams93e/2+p0aUHGG++D/Q3+TYBgTNKLSuLBdj0KcejFttRsCxHEgC5CrXo9lbNhY0dxayfxPq/suXrzK857zLaumQCgCgCgIOcPOsROGVGcEbPzXnpGpQW7gWUd5HGozclF7qy+WdPnh/QIp8Ljp5lP8A6hBY2YJDodDsdJWV3KtuNiOYrx157R3dvUdOVFRa6tv6YyvAsRoxazkX0Up7WLnI7rQqPikYb51zp+099LhurwX3bNioRPPfXR6OCXAdOpkeTDsHJeSST6t7LIArMQu+hjYDZKv7F25c1rtU7iWVJNLRLD4rgvLzIVKSUcoqv/DznAHT4cncMsyi/ENaOTbwsn61e8p6xcSjPSSket4hNLsPH5cqsQeYpleSw2hupmAoAoAoAoDxT1757rmiwiNtEOklAtbW46gPiEuf6yqteWuCxRjpkb9SXoz0srYyQdWElIvGQjrN/RU/FvCvHe0t/uU1bR4y1fh0839O86NrDL3me1ha8RkvZGcbgkmjeKRdSSKVYd4YWNTpVZU5qcHhp5RF4awz5k9JslkyzGNESQY2DxONtS3vG48dvcQRyr6jYXkbuhGrHz7nzX85HLqQ3Xhn0V6G5+uYYOOcWDEaZFH2ZF2YeXMeDCu3CW8slCcd14LupkQoAoAoB7CkBrn7O/meQ+NQnlrCJQ0eTyPN81+kZxPiUOqPK8M+gjdXxMl441v7RllA/qqqV5rOeSLNKLx3s0fozlseHiggdVZECqwIBBa9y9jz19a9fNbq5qzqyrQk1LVpp4fh6aHqZ20fw/Z9F8zXnLU5NMv3Z51HwVwKq09uX8OFV+eH9UzjulHoLMEg7GKnT+zf/qo1Woe0t/Hi0/FfbBHsIhNiZolLHFLpG5aWNSB+oU2q7R9qLqclHsotvks5+rIOhFcydkGIxMgZsQqBTboyEeN2G9y0bMxQcLAm/G4WvZW86s6alVjuvpnPzwiu8Z0Lat5gKArsyypZTrU9HKBYSKL3A3CuvB03Ox3FzYqd6p3tjRvKe5VWej5rwf8AF1JRk4vKKxZ2RxHMuhz2Te8ctt7o3fYG6nrCx4izH59tPY1exe98UP8AJfr0+hbhVUgx+DWaJ4nF0kRkYeDAqfka5dKrKnNTjxTTXkbXqsHzf6LYyTJ8ydnRmXDs8WICjfQTo1b8tWkg8CdIvuK+v2lxGpCNWPCST9TmVIZyj6Jy/O4MdGssEqyAgAlTv39YcVa3EEA10KeMacCrPPMkVsIBQBQBQEDPs2TB4eXESdmNS1ubHgqDxJsPfUZS3VkzFZeD5i+uzLGe3NiZfG2pz77KPkB4Vy7ivGlCVWb0WrLsY8Io+nPR/J0weGigj7MagX5seLMfEkk++vlV3czua0qs+Lf/AEvI6kUorCLILVbJnIaaxkZPO/XN6L/SsKMRGt5cMCSBxaI7uP6Pa8tXfXo/ZzaHYV+xm/dn8ny9eHoV68N5ZXI839V3pl/BuIKyk/R5rCTiejYdmQAce4gcR32Ar6LSnuvU51SG8j21/TPLwL/TsP7pFJ+A3q12kepX3JdCBifWTlkexxYJ/NSVvmFt86j2sOpns5dCul9bGDLaYIsTiGPARx8fib/KouvEkqMjh9LM1xAP0XJZV9l8QSoO1wdLBNv6XvqDuHyRJUerM/nM2NcMMyzrC4FSBqgw56WZfzSkHW/vmtbqyZsVOKH/AEdWKZUhwUDxYCGQSvNL+Wx0ydhiBwjU9YDhcDgb28/tnaEadN0YP3no+5fudTZ9s5zU5cF9TWGvHnoUavBSa0Vu8C/nwPzrlVI7smjiVY7k3EJ8TpYIql5G3WNeNvaY8ET84+QuSAbdhs2vez3aS05t8F/OnErzmo8SZgMnswknIeQbqov0UX3AeLW21nfjbSCVr6Fs3ZNCxj7msucnx8ui7vXJTnUci3rqEAoAoAoBnF4ZJUKSKGU8QeG24PgQQCDyIvWGlJYfAGYhxQWURxOcRGb/AFi9borXOl5Ow4uNOx17rcN1mHgNvbMtbZ79GaT5wzr5dPB+T5FulOT4nnXp76LSvjzi8E6JNYCRX7EnVANwQQwI6pVhYj53NibXVvQVKqm1rhrlrwLctnurBTg9TNyZRhw2vE4PG4CXnLgSJsNfiX0E64x+aHIHcK9RR2jbVfgmvo/mUalpVh8Uf1JWAxkg/wBi9JY2/NxqyRW8AZlccuRtV9VJLmVHCL5F1DnWcW+qxGU4q3sTxXbw7afsqarSI9lEk/wv6Q/8Bgf7aL/9VO3kOxicbOs9A+sgyyEe1JNGB57Yg07eQ7GJg/WDmk8ygYrMMPMwIKYfBnXEp5vI4stxy3c7nsg3MJTcuJOMFHgab1H+ipGrHSpxBTD3HI7SSD/CD96vFe020M4tYPvl+i/X0LtvD8zPYAK8cWRYFYMZC1YMZOMtZyZPGvSH1XYjD4gz5cI5Y2JJw8umwBNzHZ+o8fdcgiw5i9e42d7S0nBQudGvzcU+988/zQqzt3nMR/DZNikH/tvAaza7NMrJfmdBlJA8Aa6b2/s//wCz/jL7EOwqdCdhclzEEFcvyKAjgwgLOPEE6vxqvL2ls1wUn5L9WTVpNlsMBmpADZokK81w+GjX4MdxVWftQvyU/V/sb42OeLIk/oasl/pWMx2JHNZZ2Kfqra3leqc/aG7npFJeC+7f0LMLCkuOWdyvJcFGVMeFjjcjUutPrLWvdWa+rY8VJ41i/jtKjpcOWH3+6/TQzZVrOvrRabXqvXUuWFclHVQ2akSRYYHHEKsd+iS51YhlLIg4kbbBuPWeyi4PW7J32Vhb3Nx/XqKK6cG/N6fr9TjbRbjPKXFGwynCxRpeEhg/WMl9ZkPtl/tbbDkAABYACvoNKjCjBQprCXJHIbb1ZNrYYCgCgIWOzWGE2dxqIuI1BeQjvEagsR4gVqrV6dGO9Ukku94MpN8CvkzWeT8lEsQ9ubrN7okPA95cEd1edu/ai2p6UU5vrwX3+XmbY0G+JFkwAk/Lu03hIR0fePqlATbkSCfGvM3e3b250ct1dI6fPj8zfGlFEu9q45twZbMTeV/vGurR/to7dD+1HwGVqbJsbny+KX8pFG9/bRW/EVKNapT+CTXg2jTOnGXFERvRHAvxwkPuQL/htW5bSu48KkvXP1K8rak/yoYb1dZc3+7W8pJR/ntU1tu+j+f5L7FeVpS6fUUnqxy3/h2/tZf9VYe377/P5L7Gt2tLoT8F6u8tjIIwiEj22kce9XYqfhVertu+msOo/JJfNLJDsKa5GtjUAAAAAbADYADgK5DbbyyQ6KiRYusGArBg4ayZENWSSGmqaJoZepo2IjvWxG2JBx76Y3b2VY/AE1vpR3ppdWjZnCyTFwSNCkcihgFUb96gWI7iORG4r7NKEZR3ZLKPkUas4T34PD6oqcVh2gYAktGxsrntKeSMeYPJvcd7FvD7b2HG3j29D4ea6d67vp4cPfbB287qXYV/j5Pr+/1ENXmD1iLr0dbZx4j53/dVK8WqOffrWLJpwChi8ZaJybl4jpJPC7L2ZD98GttptW7tdKc3jo9V6Ph5YOZKnGXEkR4/ER9pVnUezaOW3dYnQ7HzjFemtPaqnLS4hjvjqvTivmaZUHyJ2EzmKRgmrQ54RyAo579IbZ7d63HjXpbe7oXKzRmpeHHzXFeZocWuJYVZMFTPkEep3iLQu51O0drO3MsjAqSbC7WDeNULzZttef3o5fXg/X7kozceBEkhxEXajWZfai6reZic8B4OSe6vL3fspOOtvPPdLR+vB+iN8a/URh8akhKq3WAuUYFJAO8owDAeYrzVzZ3Fs8VoNfTyfBm+M0+A+Vqtknky2YflX+8a6tL+2jtUP7cfAaWpsmx1KiyDH0rWzWyRHWtmlkhK1M1MkJUGamPLUGa2LFRIsWKwRCsA4ayZENWSSG2qaJoYepo2IYetiNsSrzr/AGeb9HJ/hNXbFpXNNvhvR+qFZN0pJccP6F4DX2I+QkDPwPo03gjFfvDdLeOoC3jVe6UXQmp8N159C5s9yV1TcOO9H6oqmr5Mj7Gi59HV2fzX9tUrt6ooXz1j5lliMSkQGtwtzYXO7HuA4sfAVoo0KtaW7Ti2+5ZOc5JcTkXTS/koSq+3NdBbvEdtZI7mCedeitPZa4qa15KK6cX9vn5GiVdLgSD6OJKLYpzODxjI0Qf2YN2Hg7MK9RZbFtLRqUI5kub1f2XoaZVJSLnQO4fCusaxVAFARsdgo5ltKiOBuNQB0n2gT2T4ioyipLdksroDM4Y3kU4aR2w4vqaU61fY26Fj123sS7MykWC3vdfBbehs2nJxoL+pz3X7q8e/uWMc+hapb748CszhbTN42PyFcy3eaaPQWrzSRFWtrN7HVqLNbH0Na2a2SENa2amSENa2amPoa1s1MeU1BmtjgNRIigawRO3oBJNZMiWNZRJDTGpomhlzU0bER5DWxG2JGlFxY862R0NqGcHmBiQI8cjFBpDrpIcDZT2gQ1rXuAL3tX0iz9o7SdFOtLdljVYfHqsI8Fe+zd2q0uwjmLeVqlju1fIYxuKafSChjjUhiGILuw3UHSSAoNm2JJIHC2/L2vt+nXpOjb5w+L4adFz1+h2Niezs7aqq9w1lcEuT6t/zrkbNeUPYIn5esgXUS4hJOsQgGYEW33B1Ja9wgD7bXvYWLJ2Eq+7dp9zz7vnjXzzjqcjaTlvrd6GuynBYdVEkAU6x+Vvrdx4yMSze817+jSp047tNJLu0XyOM23xLCtpgKAKAKAi5hmCQKC54myqBd3bjpVRuTz8ACTYAmtdWtClBzqPCXNmUm9EUk6vid5xpj4rhwbg9xlI2dvzR1QT9qwavC7V9op180rb3Y83zf2Xz+hZp0caskk15gsYKLP4+srd4t8N/21ftHo0dOyl7riVYq0XGOqaiyDHkNQZBj6GtbNTRIQ1raNTQ+jVraNTQ8rVBog0OBqjgg0KvWMGMBqpgxg4TTBnAhmqSRJIaZqkkTSGXNbEjYkMOamjakR3NbEbUhhzWxGxDTVJE0NmpE0ajLE0xIPC/x3/bXLrPem2cW4lvVGzvQNGxkgIVmN3Q36KX7wHZa22sb7C4YACutsvblaye5L3odOnh9uHhxKdSkpFtluaLNdbFJF3aNu0B7Qts6H2htyNiCB9BtLyjdU+0oyyvmu5rkVZRcXhk+rJEKAg5xiZY47wQmVyQALqAoN7udTLqAt2QbkkDbciM3JRbisvpw+YKGG6MXljxDSsOs5iZzb2FEWoIot2Rx4m5uT4faWz9r3k96pFNLglJYXz1ffxLUJ048B05nGBdi0f6VHi9/wBYo2riy2RfR40peSz9DYqkep2HMoX7E0TfddT+BqpUtq1P44NeKaJKSfMRm0GuI24r1h7uPyvWbee7NZLVrU3ai79DNCukdhjimsMix1TUGa2h5DUGjW0UWaem0OGmaFosS7pa/RxahuAwsbi+xq/Q2VVrU1UUopPq8FOpcRjLdw/Qjr6wb9jLsxb+o/cTU3sXHxV6a/8Ab9jS7jPCL9B1PTbEsOplGMP3wI/xFReyqEfiuYeWpDtpP8jFD0qzNuzkzD72JjHyKisf6dYLjdekH9zG/Uf5fmKGd5y3ZyyBPv4hT/hasfhNlx415Pwi/sRzV/xOtis9bhDl6feaVvwaip7IXGVR+S+w/rdENgZ40io02XpqVmBVZWtp03HWHHrfI10Nn2Gy7tyjTU8rq1+hh9qugrCZNm0hYNmyIUbQwXCxNyDA3ax3VhXZWwtnr/x/8pfcLtH+b5EOHJMxl1g5yw0u6Mow8eoaWIF7MLEgA++uJeVLO0rOm7bhwbk9e/gzZCnUkvj+QtvQ/EsPrM3xZ+7ZPwJqstp0F8NvDz1Nit585sschyM4TXfFYifXp/Lvr06b9nuvffyFVrq7VxjFOMcf4rHqWaNHc5t+JZuarJFpIZY1NGxDbGpIkheDh6R1XvO/kNzUak9yLZGrPcg5GknxsUfbljX7zKPxNc2FGpP4Yt+CbOE5IbTNYWF0kEn6IGXfu+rBuatx2Vey4UpejX1I9pHqIndZgLRYjUpujCKWN0PerOq27u4gkG4JFdOy2TtahNVKUd1+K9Gs6o1yqU2sMtcixWIbUuIhZdNtEp6MdKDfiiOxVhYX4A3uLdke8tpVpU060Upc0nlfz+ZKrxnQtq3mAoAoAoCDnE0UcZaVA42ATSGaRj2UAOxJPfsOJsATUKtWFKDqTeEtWzKWdCjyvACLW5SNZJSGkEYAQW2VBYC4UbXIuTc7XsPl+1doyvq+/wAEtIru7+98/Qu04bqKTMMP0chHLivkf+7VOlPfjk79Cp2kE+fMYBqZsHFNYZBodVqg0QaHkeoNGtoeV6g0a2h1XqDRBoWHqOCOBYesYI4DXTAwRMa9mhf2ZUHn0l4fxkB91dvYFTcvEv8AJNfLP6GuqtMkpupiAeUqaT9+O7KPMqz/ANmK94aeDI2ZDTPG3to6N4lSrJ8AZPjXnvaKkpUIz6S+q/ZG6j8Y2zV5BIupDTNU0jYkMsamkTSGmNSRNCCakSLHBZQs0TdIB1iNBIDaSpDBrMCD1gNiLG1jcGtX42dtXjOnxjr3Pufkc2/mp/0zS5BLGysvRRxyxkdIiKFFzfTIvejWJB8CDupA+jWN7TvKKq0/NdH0OFKLi8Mt6tkQoAoAoAoAoBueZY1Z3YKqgszE2Cgbkk8gBQGdRmnk6eQEAC0MbCxjU8XYH+Nbx7K2XY6tXz3b21/xU+xpP3I/8n18Fy9emLdKnjVkk15w3kLM8F0ibdpdx494rfRq7kteBZt63Zy14MzddI64sGsEWOKai0RaHFaotEGh1WqDRBocV6i0QaHA9RwRwKD1jBjAa6YMYGMapdGCkBuKk8Ay9ZSfC4FWLWr2NaNTo0zEoZjgtMDi1mQOvPip4o3NG7mB2r6RCcZxUovKfBlIgZ/scOf54j3dFNt8h8K5m2op2cu7H1Rspf3F/ORFZq8QkdJIbZqmkTSGmNSRNIQTWSQ9gcKZXCjhxJ7hUatRQjk11qqpxyadF0gAcBsK5TeXlnGby8saxMbXWWKwlS+m+yuptqiY8lNhvyIBsbWPT2TtOdjW3uMX8S/XxXL0NNSG8i7y/GrPGHW4vcFTsysNmRhyYHavp1OpCrBTg8p6plJrBJqZgKAKAKAKAyOYZ1DiJdJmjEMbdVS63nlU8Qt7lEYbe0wvwVS3l9u3lxNO1tYyb/M0m/8A10+fp1N1KKXvSJKY4Nskc7eUUiqfJ3UKfjXmqWwL+p/48eLS/XJvdWC5jiLiG7OG0/pZEUf8vpD8q6FP2UuX8c4r1f6L6kHXQxi+njeJSYQZGN0AdyEUXd9RK2+yOyd3XzptDYFGxtpVZ1G3wSxjLfryy/IQquTxghZzl/GRB94f5v31xLat+SXkdi0uPyS8vsU4NXDoCgawRwLDVHBFocDVjBFoWGqOCOBYesYI4O66xgxgNdMDdAvTAwR5YEY6io1cNQ2aw4C43tVijc1qSxTm14Mw6UZcUN/R1BBsbruLljYkEX3PGxI95rZUvLipHdnNtdGzMaME8pCy1V8G5IQTUsEkhBNZJHYoy7BVFyaSkorLMSkoLLLvAYaVJTEjRbxiRdStdypKyDWDsF1R26v2z3Vb2bs2ltOMm5uMovhhNYfB8uec+RwLq5lKecaciwaPEL2sOrdwilDH/mrGPnVip7J11/bqRfimvpk0K4XNDT4sr24J1PcImk+cOsfOufV9nr+H5M+DX/ZNVoshnOIoJekSVetbp4bgOwHCQRnrdIo7hdlFtyFt1Ni3N1YS7G5hJU29G08J+PR8+nHqa6ijLVPU10EyuqujBlYBlZSCrA7ggjYgjnXtisLoAoAoAoBuGBUFkVVHcoAHyoBygCgM2knTTSS/ZBMMX3UJEjeGp7juIjQ14D2nve1uFQjwhx8X9lhepboRwsjxrzRYRT5llXFox5qPxH7quUbj8svU6Fvdfln6lODVwvigawYwLDVjBHAoNWMGMHQ1YwYwK1UwYwGusYGDmqs4GDhamDOBJas4M4Ek1LBLAkmsmRUELSNpUXP4eJ8KjKSgssjOcYLMjRYDAiId7Hif2DwrnVarqPuOVWruq+4Vj7qFlQEtC3SADcsACJEA5lkLAeOk8qvbGvfwl3Gb+F6Pwf2eH5FOrHeiaOKUOoZSCrAFSNwQdwR4V9RKIugEugYWIBB5EXFAEaBQAoAA2AAsAO4CgFUAUAUAUAUAUBXZ9izHFZDaSQiOPwZr9ax46VDPbuQ1VvbqNrQnWl+VfPkvNkox3nggwQiNFRRZUAVR3ACwHwr5NOcpyc5PLby/Fl9LA1LjFDaFvJJt9XGNTi/AnkgPexA8auWezbm7f9KGV14L1/jIyqKPEaxJxCPDqCIskhUoLu+kRyPqLXCruoFgG48a7F7sGFlZyq1Z5noklw1fq9M9DVGq5SwhGYZYsm46rd/I+Y/bXBpXEoaPVHSoXMoaPVFFiMM0Z6wt48j76vwnGfA6cKkZr3WNg1Ing7esGMHdVMGMHdVYwMBqpgYDVWcDBy9MDBy9ZM4Ek0M4J+CytpNz1V7zxPkK0VLiMNFqytVuow0WrLKDDSLKY4eit0YcI+oGQhiHPSC+m2pPstx5V0Nl7MhtOlNyk1OLWOmGunlxycW4uJuWZD5xoUhZVaFibASW0sTwCuCUYnuB1d4FUr3Yt3aayjmPVarz5rzRiNWMiXXKNgr0dk0dJAf4oho/0Ulyo7uqwdAOSqvfX0zYV7+KtI5fvR91+XB+a+eSjVjuyLmuyawoAoAoAoAoAoAoAoDMY7EvLi2WOKR+gAQbFY9cgV3cyN1SAvRr1bsLyC1cDbVnc3rhQpaR4yk+GeCXXr3ao205KOrJkWTPJvPIQP5KElV8jJs7eY0DvBrFl7OWlDEp+/Lv4en3yJVpPgWuFwqRLpjRUUfZUADfibDnXfSSWEaipzc3xMQ5LFKx8CzRhD8Fkry/tXVxbQp9ZZ9F+5voLXJw14MtoaxUiIhMhGnYbi9ydgoHFiTYADckgCttGnUqzUKabk+GBv7uuStXLo5kWSPUgcBgCDz5FTuD4cqszq1aFSVKotYtp+XeW6V9PGupDmyqReADeR/Ya2RuIPuLkbqnLjoRHiZe0pHmCK3KUXwZvU4y4MRepYJYC9YGAvQD0eEkbgjfCw+JqDqQXFmuVWnHiydh8kY9tgvluf3VondxXworTvYr4VklZKIJEDxXOwPXBDjUAy3U9m4IINtwQRcVi9p3NCe5WWPo1+pRldTqrjoWdqpGsbjbTioG9sSxAeLAS/hAfjXqvZOpivUp9Y59H+5WuFomX8kYYFWAIIsQRcEHiCDxFe6KpUS5Fp3w8hi/myNcPuQkFBbgEZR4GuPe7CtLrLcd2XWOnquD+vebI1ZRKzEzy4eWKSWFl0t0bNHeWNo5SA24AKaSEcllHYIBN65+zNl3Ozrl4e9Tlo2tGuja+WmeJOc1Nd5rK9QaAoAoAoAoAoAoAoAoAoAoAoDPSnVi529lYYj5qHl/CYV4b2sq5rU6fSLfq8foWrdaNicTiQhCgF3e+iNbamtxO+wUXF2NgLjvFefsbGteVOzpLxfJeJtlNRWpNy3KSrCWch5RfSBfo4b7WS/FrGxcgE3Oyg6a+jbN2VRsYYhrJ8Zc39l3euSnObkV2V9hh7M2IX3LLIB8gK8HtyG5tCqu9P1Sf6luk/dRKArlG0g43HMpOhQyRaWxDHgiMbWB9oA6yOSrv2lv1rHY9S6t6lfgop472tWvT547zTOootImSQqeKg+YFcpSa5m+M5LgxCYZPYX9UVlzl1ZJ1J9X6kUYsrIeoogDLFrGxEpAO/LQdSoDycW3uLdX/SKsrD8WtdXlf7evrnPdqV3VzPdZPYVx0bEM46bo4pH9lHb4An9lbKUN+pGPVpfMxJ6EuTJQ0UQViksUaokoG9gB1WX7aG26nvuCDYj6te2VG7p9nVWVy6rvT/neUIycXlEOLEEP0Uq6JQL2vdXAtd0b7QFxccRcXG4J+dbT2TWsZ66xfCX6Po/4i5CopHMc2kxPzWaK39YwhJ+Ehrb7PVdy/h35Xyf6mKyzE0tfSykFAFAFAFAFAFAFAFAFAFAFAFAFAFAZDCYhpZJxCoaR55NZPYiCHoVdyOJKxKQg3NxwF2Hjr3ZVXaO0ZvhTjhb3kspdXlvuXyLEZqEO80OWZYsFzctI9tcjdprXsPzVFzZRsLnmST6m1taVtTVOksL6976s0Sk5PLJ1WDBnINpcSvJZtv6ccUh+bke6vnXtNDdvm+sU/wBP0LlD4QxcxXSqDVJIdManhfmzdyKNz5WFyQDztm2E72uqUeHFvov5w7yc57qyW2Cy1I4eiPXDA9IW4yFu2zefdwAsBYACvqVGlCjTVOmsJaIot5eWU2WkhDG5JeFjExPE6baXPiyFH/p18v2tafhbudNcM5Xg9flw8i7TlvRyOYqfoo2cgnSCbDix5KPEnYedU6NGVapGnHjJpepOTwsllgMsC4YQyAPqU9L7Ls92lNu4szH319bpUY0qapR4JY8kc9vLyVUGqNzBISWUakc8ZY+AbxZbhWtzsbAMBXzvbmy/wdbegvclw7n0+3d4Mt0qm8u8RnK6oJE/lB0e3H6wiMW8etVLZcd69pL/AHR+TyTqfCzUV9WKBGx+CSddMguL3BBIZWHBlYbq253HfUKlOFSDhNZT4pmU8GXzwSQQyJKdV1YQz2ADPb6tXA2STVYeyxtaxIUeMutiysbmFzR1pqSbXNLOviu/lz6lhVN6LT4muikDKGG4YAjyO4r2xWF0AUAUAUAUAUAUAUAUAUAUAUAUAUA1h8OkYIRFQFmYhQACzEszbcySSTzJoB2gCgM3i5VixGILGy6Y5mJ5Ahkv/wAmvD+1NGU7qlurLksLxz+5ZoPEWTskwTC80q2kcWVTxij4hPBjsWtzsLkKpr0mydmxsaG5+Z6yff08Fy9eZpqT3mW1dQgUOZp0eJVvszrpPd0sYLL5lo9XuhFeS9qrTepwuF+XR+D4ej+pvoS1wNGPpZ4o/sqemfutGR0Y8CZCrD9E1c72XtO0uHWfCC08X+2fkbK8sLBo698VCDm+A6ZBpIWRDqiY8A3Cx71YXUjuO1iARWvLWndUZUqnB/J8mvAzGTi8ooZJumWMWKt9IhDIe0jRyI7KfIITfgRYjYg14XZVjO32tGjU4xy/H3XhruZanJOnlGsr6GVAoBE0SupV1DKwKsrAFWB2IIOxBHKgOxoFAAAAAAAGwAGwAoBVAFAFAFAFAFAFAFAFAFAFAFAFAFAFAFAFAVWJyUSYpZ2bqhEBjtszxs7ROT3KXYgW46T9kVonb051Y1ZLWOceeM/Qzl4wWtbzAUBX57hjJA2gXkS0kY4XdDqC35BrFT4Mar3durihOjL8yx9n5PUzF4eSJ6L2lRsSOE5HRm1j0SXEfuJLuPCSqOxbJ2lpGEliT1fi/ssE6kt6Rd11jWFAVWMyfXiYp1bTpa8q2uJbI6IePVZS/HmBY8FtolbU5Vo1mveimk+5mcvGC1reYCgCgCgCgCgCgCgCgCgCgCgCgCgCgCgCgCgCgCgCgCgCgCgCgOJwFAdoAoAoAoAoAoAoAoAoAoAoAoAoAoD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28" name="AutoShape 4" descr="data:image/jpeg;base64,/9j/4AAQSkZJRgABAQAAAQABAAD/2wCEAAkGBxQQERQUEhIUFRUUFxYWFRUWGBcXFRUYFx0XFhYVHRgYHSggGRolHRYYITEiJSkrLi4uFyAzODYsNygtLisBCgoKDg0OGxAQGy8mICQsLCwsLC0sLCwsMi8sLCwvLSwtLCwsLCwsLCwsLCwsLCwsLCwsLCwsLCwsLCwsLCwsLP/AABEIAOEA4QMBEQACEQEDEQH/xAAcAAABBQEBAQAAAAAAAAAAAAAAAgMEBQYBBwj/xABNEAACAQIEAgYGBQYLBgcAAAABAgMAEQQFEiExQRMiMlFhcQYHUoGRoRQjQnKxM2JzksHRFUNTY4KDk6KywtI0RFSjs/AIFyQ2w9PU/8QAGwEBAAIDAQEAAAAAAAAAAAAAAAIEAQMFBgf/xAA7EQACAQMBBQUGBQMEAgMAAAAAAQIDBBEhBRIxQVETYXGBkQYiMqGx0RRCweHwIzNSFWKi8UOCFlPC/9oADAMBAAIRAxEAPwD3GgCgCgCgCgCgCgCgCgCgIMmaxriFw5JDsutfZPast/aIRyBzCN3GoucVJRb1eXjwxn6oE6pAKAhZxjDDC7qAWsFQHgZGISNT4FmUe+tVarGjTlUlwSbfkZSy8Eb0bmbojFI7O8LaC7dp1sGRz3nSwBPtK1VdmXv4y2jV58H4r+Z8yU47rwW1XyAUBBxeapHNDCdReYtbSAQgCs2pzfqg6Co5k8BYEiDnFSUW9XnC8OIwTqmAoAoAoAoAoAoAoAoAoAoAoAoAoAoAoAoAoAoAoAoDM5jhhNiZ7kiyQIGHaRkMkqsL/aBkVh7q8b7SXdShd0ZU3hxTfq8ejxgsUYpxeS1yXMDKpWSwmjsJANgb9mRQfsMASONiGW5KmvTWF7TvKCqw58V0fNfzkaZRcXhljVwiUWcSdJiI4+UQ6Z/vNqjiHiPyp8Ci15n2ou+ztlRXGb+S/fHzN1COXkbgfosSjfZmHQt95bvESeQ/KL4mRa5vsrd7tSdu+eq8Vx9V9CdePM0Ne4KxFzPHLBGXIJ4BUHadjsqC/Mnv2HE2AJrXVqwpQdSbwlqzKWXhGcMRjMcshDStPCXbld2EQRe5FV9I+J3JJ8RYbSld7XjUlonlJdFh483z7yzOG7Twa2vdlUKAKAKAKAKAKAKAKAKAKAKAKAKAKAKAKAKAyWWmXDNN0d5AJ5jJCT7btIGjLGytodeqbKT7JJY+Zr7adnfzo1tabw0+ayl6rOe9cuhuVPejlcTS4HGpOgeNrjgdiCpHFWU7qw5g7ivRwqRqRU4PKfBo0tYJFTBnITebFHkZhbyWKFT/AHlavnftPPevsdIpfV/qW6C905iVZWWaIXkjv1dh0qHtRm+1za4O1mA5Eg1djbTdjX974JaSX6+X0JVYbyL7CYpZY1kQ3VhcHgfEEHcEcCDuCCDX02MlJJrgykZ7LpOkDTfy7GQfcsFi48OoqkjvZq+Z7du/xN7LHCPury4/PJdpRxEcx0BkjZVIDbMhPBXUhkb3MAfdVCzuHbV4Vl+V5+681oTlHKwXWAxgmiSQbBlDEHip5qe4g3B8q+tQkpxUo8HqjnlEs30mQTn8mtxh17wdjOR7TDZeYQ8tbCvB+0W1e3n+Gpv3YvV9X9l9fItUaeNWJzhgIWc/xZWW/d0TLJf+7XI2TLdvqT/3JeuhsqL3WaivqpRG55ljVndgqqCWZiAqgbkkngKAyuf4+SeCVl1RwrG5C7rLOQDpB5xoTbq9prgHSLq3l73bu/Xja2j1lJJy8XjT7+nU3xpYW9I1WGhCIqDgqhR5AWr1BoHKAKAKAKAKAKAKAKAKAKAKAKAKAKAzrKFxWIXm/RTfrJ0Q/wChXg/auli5hPrHHo390WqD0wJkgZX6WFtEmwN+xKB9lxz8GG68tiVPM2XtitYywtYPjH9V0f15k501ItcszRZrqQUlXtxtxHcwP20PJh4g2IIH0W0vKN1T7Sk8r5rua5P+IqSi4vDKfLSSrk8TNiD7ulkC/wB0Ae6vne3p7+0KjXcvRJFukvdRKBrkG0rsbDIoeOIXjxJ0yi4HRX2klG/2kBFh9vSbbua9LszbztrWdGfFJ7j7+nlxXmuhonSzLJZHavNG9HFNGZZWth5GL4crbDsxlZrjrB93w9r3sX1OxOxV9O9zp9NT29Kns1UIv+prHPSPXx5LpjPQrOlmeeRZsa8yWERczh6SCVPajdfipH7a3W8+zrQn0afozEllFvLmsccKSMT9YF0KBd3LDUFVeZtc+ABJsATX1urVhSg51HhLi2c9LPAqWR52Dz2AUgxwjdYyNwzH7cnO/BdrbjU3gNr7endZpUdIfOXj0Xd69Fap0t3V8TmYrqEaj7c0It3qHV3H6itVTYNLtL+mumX6J/qSqvEGaavpxSCgCgCgCgCgCgCgCgCgCgCgM5isRiIsVIqyK6uokjjkAC6QAkiK6DUpDaWLMH/KgAVxtqbUnYThKUN6EtNOKf0eVwWnB6myEN7xJsGfR3CzAwMTYdJbQx4DTIOqbngCQx7qs2e1LW7X9KWvR6P05+WTEoSjxLaugQKLNBpxSEfxkLgn9Eyaf+s9eT9rKWaNOp0k16r9jfQerQGvDFsaxOGEljcq67pIuzoe8HgR3ggg8CCKt2d7Ws6naUnjquT7mv53EZQUlhkeGRcPGqPIGYDrG1izHdm0i9rkk++sV5zuq0quPibfr3m2jQnJYiiJNnY+yhPiTb5CpxtH+Zl2Nk/zMiyZvKeBC+Q/fetqtqaN0bOkuOoy2PlP8Y3xt+FTVGmuRtVCkvyoT9Nk/lG+NZ7Kn0Q7Gn/iha5jKPtn32P4iouhTfIw7ak/ykiPOXHaCn5GoO1hyNUrKD4aE6DOUbZgV+Y+I/dVedrNcNStOymvh1FZTgVjVCZDM6osYkNtlUAaVA2UHSCeZIFybCrW0tp3F5Jdpolwjy8e99/oUVR7PRrUn3rmEhoLqxOHX2TJL5hUMX4zrXqPZSnm5nPpH6tfZleu9DRV70qlbjc7ijYoNUsg4xRDU45gMbhY78i5UGqt1e0LWO9Wml9fJcWSjFy4FTjMZipXiRXWDpHXqxgSSaFOuQs7jSoKArYLszL1t65Vltp31z2VCHupZlJ8cdyXf3vTkTlT3VlmorvmoKAKAKAKAKAKAKAKAqvSKAmMSqCWgPSWF7stiJFsOJKEkD2gvdVDadmru1lS58V4rh9vMnCW7LJHuGHIqw8wQfxFfKtU+8vcSNDhGh/2eQxD+TI1w+XRkjQPBCvjeu7Ze0V3b6Te/Ho+Pk+Prk1SoxYjG42WSTDh4SpWRtTodcZQxyDjsynUEO4tyua6W09r2t/YyiniaaeH440fB6PufcQhTlGQ9i8SsYuxt3DmfdXkqcJTeEXaVOU3iKKTFZs7bL1R/e+PL3VehbRjq9TpU7SEdZav5FfVgtHbUMZO2rAyd00yYyGmmRk5ppkZC1ZM5OWoZyKilZDdSQfD/vesSipLDRGUIzWJIt8FnA4SC35w4e8cqp1LV8YFCtZvjD0JQxbJiNSQtJaGyMCFj+sa7anPIdEnZDHrcK7mwb+3saVSdZ6trCS10z9+bRya0JOWB6VJZvy0pC/yUJMa9/WcHW/dxVSOK1C99p7ir7tBbi68ZevBeS8xGglxHcPAsahY1VFHBVAVR5AbV5yc5Tk5TbbfN6s3JYF5DH0kkk54C8MXkp+tYd2qQaT+hU86+h+zll2Fr2kvinr5cvv5lOtLMsF5XoDUFAFAFAFAFAFAFAFAFAZnCRdC0kHKMgx/onuYx4BSGjHhGDzr5x7RWX4e7c18M9fPn89fMuUZZjgkE1wjeQswzIRiw3fu5DxP7q3UaDnq+BYoWzqavgZ+WUubsbk866MYqKwjqxjGCxESBWTIoCsZMZFBaxkxkVprGTGTumsZMZDTTIyc01nIycK0yZycK1nJnIkrWcmckbEYuOPtyIn3mVfxNbYU5z+GLfgjDqRjxYxh/TnC4fjioWXmocP8NN96nPZFxW4U3nwx9SncTtprLks9SU/rUywf7yfdFL/orUvZ7aH+Hzj9zlOrBcyHjvW5l4RhFLIXIsrdE1gTsGsbXA4252qxb+zV3KpHtUlHKzqs45kJV440LvJPWtlGhIlxDRhQqL0kcg2FgCWAI95NfQUklhFQ3eBxsc6LJDIkiN2XRgynyI2rIH6AKAKAKAKAKAysuWfRBK8mJkjhTrrK+Iksikm6MrsVOk2Aa1yCBxBLca7obR7betqqUXxUknjw0bw+mTZFwx7yPPs09dEUBK4aafFEcGlhiSI+Wno3+K1boxvFjtJQfXEWv/1+hF7vIro//EBNYasDETzIkYD4FTb41eIkTGevGSSRJPoUYKBlP1rdZWsbdn2lU38xzNc3aezYX9JU5PGHlP8AnUnCe68iZPXhKQbYOMHv6Rjb+7XDXsnTT1qv0/c3RucPVFWfWtITc4ZST/OH/TVv/wCOwXCb9P3Ly2q1oofMcX1rnngx7pbf/HUH7OrlU/4/uZ/1b/Z8/wBiTD614/tYVx5SA/iorXL2dnyqL0/cytqrnH5kxfWrhecM/wAEP+etL9nrjlKPz+xL/U6fR/L7k3D+s3AtxMyfeT/STWiewbtcMPz+6RJbRpPqXWU+luCxTBIsQpc8FYMhPgNYGo+VUrjZt1QjvTg8dVr9DbC6pTeIsvtFUMm7IzjcSkEbSSuqIvaZjYDkPffa1TpQnVkoQWW+SMSqKKy2ee5j62IVJEOHeQAkamYRg8dwLMbcONvdXoaPs5Vks1JpeCz9ihPaUV8Kz8iixnrVxLfk4YUHjqc/G4Hyq/T9naC+OTfojRLaVR8EikxPp3j5L3xJAPJVRbeF1W/zq9DZFnDhD1bf6miV7Xf5iOn8IYsdX6ZMD7PSyA38BcVcp2lKPwQS8EjRKvN/FJ+pJwvoDmMltOClF/bAj/xkWqyqcnyNLqR6lphvVNmb2vCiX9qRDb9Uk1nspGO0iWKepPMSO1hx4Fpb/KIis9l3odp3MVJ6lccqEtJBqAJVQZOsRyuyDeiot8GjDqpcUebGIhQ1jpJIB5ErYkeY1L8RWo2n0b6psjxOCy0xyu0LyymYBdLOiMiKFIdSFa63tbbbxFeS2h7Txpy3LZJ44t8PLD18SxChnVmkxOFeV1hE+IeVhcv0jIIk4GRlh0qSeCqRuRwsGI17Kvdo7Rq6z3aa44S9E8N589F5CcYQXearCYcRIqKWIRQoLMWYgC1yzElj4k3NexK47QBQBQBQGL9cWBknyfFJErO/1TaFFywSRGbYcbAE+6gPlCgPaPRn1MQ4jDxSPiJWaREk+r0KgDgMB1wSePHbhwrf2cUsyZp35N4SLuL1GYMdqXEHzkjH4R1jdp95nM+4V/5I4H+Un/tY/wD66zuQ7zG9PuES+o7BHhNOv9ZGfxjpuQ7xvS7hh/UThj2cRPf70R/yisbkO8zvT7iJifUKLdTFSA/nRo4+AcVjch/kN6fQqcZ6jMQvYxKN9+N0+Y1VnslyY7R80UGO9UuYxi6pFL+jkF/hJpvWHRkjKqxMKRbY1qNhrcs9Y+OgQJ0iyAcDKupgO7VcE++9civsO0qy3sY8NF6FqF5VisZKbPfSPE41r4iVmA4J2UXjwUbX348fGrlrY0LZYpRx38/X+I01K06nxMuvV36F/wAKySgzdEkIQtZdTNrLWAFwB2Tv5bVfp0980TnunsGV+qLLIAOkDTNxu7sfdpj0r8b1tVNclnxNbm+bNJgPR3AYb8jhI1PtBEDfrWLfOpqD7kQcl3stRiFHCNffc1ncfNmN5ckH0tuQUeSis9muY7R8gOMf2vwp2UOg7SXUScU/tGs9nHoY35dSt9N85+i5dLMx6yRuVPPU3Ui+LMK1aRcmjZrJRTPHfQ/IllnynDlB9XHLmE57xI6iFSOY0wwbfzhrz23br8PZTa4y91ef7ZLlKOZHt2LxGgAKup3OmNL21Nx48gACSeQBNfPbGyqXlZUqfm+i6luclFZLXKcv6BDc6pHOqR7W1N4Dko4AcgOZuT9RtbWna0lSprRfPvfeyjKTk8snVYMBQBQBQBQBQHy967/RxcFmTNGumLEr0ygdkOSRKo9/Wty1igPXPU5mHT5XCL9ZUeI25GMkL/c01YzmEX0Zox7zXU0VWjQFAFAFAdBtWALWdhwZviai4RfIzvS6lH6bZ99Cwc+IJBdVtHfnI3VQWHEXIJ8AaxJqEdCSzOWp8uQQtK6ooLO7BVHNmY2A8yTXPnOMIuUnotWXEsvCPdfR71WYSGIDEJ08pHXYswVTzVApGw7zv5cK8Hd+0NzUqZpPdjy0WfPOTpQtYJe9qzFesr1ejAr9JwxJguA6MbmInZSG5oTtvuDbjfbt7G207qXY1vi5Pr+/80K1xb7nvR4Eb1NZz9GzERsbJiVMXhr7UZ+IK/069RRliRRqrMT6Eq6VQoAoAoAoDqrcgDntWG8ahLJg/XXOZhhcBEbPi50jG1wFQhd/DW6n+iaqzeILv1LEFmb7iT6E9Es+Y4obIJUw0Itf6nCqII9AG51FbWG5IG1zXgvaWVSvc07ams93e/2+p0aUHGG++D/Q3+TYBgTNKLSuLBdj0KcejFttRsCxHEgC5CrXo9lbNhY0dxayfxPq/suXrzK857zLaumQCgCgCgIOcPOsROGVGcEbPzXnpGpQW7gWUd5HGozclF7qy+WdPnh/QIp8Ljp5lP8A6hBY2YJDodDsdJWV3KtuNiOYrx157R3dvUdOVFRa6tv6YyvAsRoxazkX0Up7WLnI7rQqPikYb51zp+099LhurwX3bNioRPPfXR6OCXAdOpkeTDsHJeSST6t7LIArMQu+hjYDZKv7F25c1rtU7iWVJNLRLD4rgvLzIVKSUcoqv/DznAHT4cncMsyi/ENaOTbwsn61e8p6xcSjPSSket4hNLsPH5cqsQeYpleSw2hupmAoAoAoAoDxT1757rmiwiNtEOklAtbW46gPiEuf6yqteWuCxRjpkb9SXoz0srYyQdWElIvGQjrN/RU/FvCvHe0t/uU1bR4y1fh0839O86NrDL3me1ha8RkvZGcbgkmjeKRdSSKVYd4YWNTpVZU5qcHhp5RF4awz5k9JslkyzGNESQY2DxONtS3vG48dvcQRyr6jYXkbuhGrHz7nzX85HLqQ3Xhn0V6G5+uYYOOcWDEaZFH2ZF2YeXMeDCu3CW8slCcd14LupkQoAoAoB7CkBrn7O/meQ+NQnlrCJQ0eTyPN81+kZxPiUOqPK8M+gjdXxMl441v7RllA/qqqV5rOeSLNKLx3s0fozlseHiggdVZECqwIBBa9y9jz19a9fNbq5qzqyrQk1LVpp4fh6aHqZ20fw/Z9F8zXnLU5NMv3Z51HwVwKq09uX8OFV+eH9UzjulHoLMEg7GKnT+zf/qo1Woe0t/Hi0/FfbBHsIhNiZolLHFLpG5aWNSB+oU2q7R9qLqclHsotvks5+rIOhFcydkGIxMgZsQqBTboyEeN2G9y0bMxQcLAm/G4WvZW86s6alVjuvpnPzwiu8Z0Lat5gKArsyypZTrU9HKBYSKL3A3CuvB03Ox3FzYqd6p3tjRvKe5VWej5rwf8AF1JRk4vKKxZ2RxHMuhz2Te8ctt7o3fYG6nrCx4izH59tPY1exe98UP8AJfr0+hbhVUgx+DWaJ4nF0kRkYeDAqfka5dKrKnNTjxTTXkbXqsHzf6LYyTJ8ydnRmXDs8WICjfQTo1b8tWkg8CdIvuK+v2lxGpCNWPCST9TmVIZyj6Jy/O4MdGssEqyAgAlTv39YcVa3EEA10KeMacCrPPMkVsIBQBQBQEDPs2TB4eXESdmNS1ubHgqDxJsPfUZS3VkzFZeD5i+uzLGe3NiZfG2pz77KPkB4Vy7ivGlCVWb0WrLsY8Io+nPR/J0weGigj7MagX5seLMfEkk++vlV3czua0qs+Lf/AEvI6kUorCLILVbJnIaaxkZPO/XN6L/SsKMRGt5cMCSBxaI7uP6Pa8tXfXo/ZzaHYV+xm/dn8ny9eHoV68N5ZXI839V3pl/BuIKyk/R5rCTiejYdmQAce4gcR32Ar6LSnuvU51SG8j21/TPLwL/TsP7pFJ+A3q12kepX3JdCBifWTlkexxYJ/NSVvmFt86j2sOpns5dCul9bGDLaYIsTiGPARx8fib/KouvEkqMjh9LM1xAP0XJZV9l8QSoO1wdLBNv6XvqDuHyRJUerM/nM2NcMMyzrC4FSBqgw56WZfzSkHW/vmtbqyZsVOKH/AEdWKZUhwUDxYCGQSvNL+Wx0ydhiBwjU9YDhcDgb28/tnaEadN0YP3no+5fudTZ9s5zU5cF9TWGvHnoUavBSa0Vu8C/nwPzrlVI7smjiVY7k3EJ8TpYIql5G3WNeNvaY8ET84+QuSAbdhs2vez3aS05t8F/OnErzmo8SZgMnswknIeQbqov0UX3AeLW21nfjbSCVr6Fs3ZNCxj7msucnx8ui7vXJTnUci3rqEAoAoAoBnF4ZJUKSKGU8QeG24PgQQCDyIvWGlJYfAGYhxQWURxOcRGb/AFi9borXOl5Ow4uNOx17rcN1mHgNvbMtbZ79GaT5wzr5dPB+T5FulOT4nnXp76LSvjzi8E6JNYCRX7EnVANwQQwI6pVhYj53NibXVvQVKqm1rhrlrwLctnurBTg9TNyZRhw2vE4PG4CXnLgSJsNfiX0E64x+aHIHcK9RR2jbVfgmvo/mUalpVh8Uf1JWAxkg/wBi9JY2/NxqyRW8AZlccuRtV9VJLmVHCL5F1DnWcW+qxGU4q3sTxXbw7afsqarSI9lEk/wv6Q/8Bgf7aL/9VO3kOxicbOs9A+sgyyEe1JNGB57Yg07eQ7GJg/WDmk8ygYrMMPMwIKYfBnXEp5vI4stxy3c7nsg3MJTcuJOMFHgab1H+ipGrHSpxBTD3HI7SSD/CD96vFe020M4tYPvl+i/X0LtvD8zPYAK8cWRYFYMZC1YMZOMtZyZPGvSH1XYjD4gz5cI5Y2JJw8umwBNzHZ+o8fdcgiw5i9e42d7S0nBQudGvzcU+988/zQqzt3nMR/DZNikH/tvAaza7NMrJfmdBlJA8Aa6b2/s//wCz/jL7EOwqdCdhclzEEFcvyKAjgwgLOPEE6vxqvL2ls1wUn5L9WTVpNlsMBmpADZokK81w+GjX4MdxVWftQvyU/V/sb42OeLIk/oasl/pWMx2JHNZZ2Kfqra3leqc/aG7npFJeC+7f0LMLCkuOWdyvJcFGVMeFjjcjUutPrLWvdWa+rY8VJ41i/jtKjpcOWH3+6/TQzZVrOvrRabXqvXUuWFclHVQ2akSRYYHHEKsd+iS51YhlLIg4kbbBuPWeyi4PW7J32Vhb3Nx/XqKK6cG/N6fr9TjbRbjPKXFGwynCxRpeEhg/WMl9ZkPtl/tbbDkAABYACvoNKjCjBQprCXJHIbb1ZNrYYCgCgIWOzWGE2dxqIuI1BeQjvEagsR4gVqrV6dGO9Ukku94MpN8CvkzWeT8lEsQ9ubrN7okPA95cEd1edu/ai2p6UU5vrwX3+XmbY0G+JFkwAk/Lu03hIR0fePqlATbkSCfGvM3e3b250ct1dI6fPj8zfGlFEu9q45twZbMTeV/vGurR/to7dD+1HwGVqbJsbny+KX8pFG9/bRW/EVKNapT+CTXg2jTOnGXFERvRHAvxwkPuQL/htW5bSu48KkvXP1K8rak/yoYb1dZc3+7W8pJR/ntU1tu+j+f5L7FeVpS6fUUnqxy3/h2/tZf9VYe377/P5L7Gt2tLoT8F6u8tjIIwiEj22kce9XYqfhVertu+msOo/JJfNLJDsKa5GtjUAAAAAbADYADgK5DbbyyQ6KiRYusGArBg4ayZENWSSGmqaJoZepo2IjvWxG2JBx76Y3b2VY/AE1vpR3ppdWjZnCyTFwSNCkcihgFUb96gWI7iORG4r7NKEZR3ZLKPkUas4T34PD6oqcVh2gYAktGxsrntKeSMeYPJvcd7FvD7b2HG3j29D4ea6d67vp4cPfbB287qXYV/j5Pr+/1ENXmD1iLr0dbZx4j53/dVK8WqOffrWLJpwChi8ZaJybl4jpJPC7L2ZD98GttptW7tdKc3jo9V6Ph5YOZKnGXEkR4/ER9pVnUezaOW3dYnQ7HzjFemtPaqnLS4hjvjqvTivmaZUHyJ2EzmKRgmrQ54RyAo579IbZ7d63HjXpbe7oXKzRmpeHHzXFeZocWuJYVZMFTPkEep3iLQu51O0drO3MsjAqSbC7WDeNULzZttef3o5fXg/X7kozceBEkhxEXajWZfai6reZic8B4OSe6vL3fspOOtvPPdLR+vB+iN8a/URh8akhKq3WAuUYFJAO8owDAeYrzVzZ3Fs8VoNfTyfBm+M0+A+Vqtknky2YflX+8a6tL+2jtUP7cfAaWpsmx1KiyDH0rWzWyRHWtmlkhK1M1MkJUGamPLUGa2LFRIsWKwRCsA4ayZENWSSG2qaJoYepo2IYetiNsSrzr/AGeb9HJ/hNXbFpXNNvhvR+qFZN0pJccP6F4DX2I+QkDPwPo03gjFfvDdLeOoC3jVe6UXQmp8N159C5s9yV1TcOO9H6oqmr5Mj7Gi59HV2fzX9tUrt6ooXz1j5lliMSkQGtwtzYXO7HuA4sfAVoo0KtaW7Ti2+5ZOc5JcTkXTS/koSq+3NdBbvEdtZI7mCedeitPZa4qa15KK6cX9vn5GiVdLgSD6OJKLYpzODxjI0Qf2YN2Hg7MK9RZbFtLRqUI5kub1f2XoaZVJSLnQO4fCusaxVAFARsdgo5ltKiOBuNQB0n2gT2T4ioyipLdksroDM4Y3kU4aR2w4vqaU61fY26Fj123sS7MykWC3vdfBbehs2nJxoL+pz3X7q8e/uWMc+hapb748CszhbTN42PyFcy3eaaPQWrzSRFWtrN7HVqLNbH0Na2a2SENa2amSENa2amPoa1s1MeU1BmtjgNRIigawRO3oBJNZMiWNZRJDTGpomhlzU0bER5DWxG2JGlFxY862R0NqGcHmBiQI8cjFBpDrpIcDZT2gQ1rXuAL3tX0iz9o7SdFOtLdljVYfHqsI8Fe+zd2q0uwjmLeVqlju1fIYxuKafSChjjUhiGILuw3UHSSAoNm2JJIHC2/L2vt+nXpOjb5w+L4adFz1+h2Niezs7aqq9w1lcEuT6t/zrkbNeUPYIn5esgXUS4hJOsQgGYEW33B1Ja9wgD7bXvYWLJ2Eq+7dp9zz7vnjXzzjqcjaTlvrd6GuynBYdVEkAU6x+Vvrdx4yMSze817+jSp047tNJLu0XyOM23xLCtpgKAKAKAi5hmCQKC54myqBd3bjpVRuTz8ACTYAmtdWtClBzqPCXNmUm9EUk6vid5xpj4rhwbg9xlI2dvzR1QT9qwavC7V9op180rb3Y83zf2Xz+hZp0caskk15gsYKLP4+srd4t8N/21ftHo0dOyl7riVYq0XGOqaiyDHkNQZBj6GtbNTRIQ1raNTQ+jVraNTQ8rVBog0OBqjgg0KvWMGMBqpgxg4TTBnAhmqSRJIaZqkkTSGXNbEjYkMOamjakR3NbEbUhhzWxGxDTVJE0NmpE0ajLE0xIPC/x3/bXLrPem2cW4lvVGzvQNGxkgIVmN3Q36KX7wHZa22sb7C4YACutsvblaye5L3odOnh9uHhxKdSkpFtluaLNdbFJF3aNu0B7Qts6H2htyNiCB9BtLyjdU+0oyyvmu5rkVZRcXhk+rJEKAg5xiZY47wQmVyQALqAoN7udTLqAt2QbkkDbciM3JRbisvpw+YKGG6MXljxDSsOs5iZzb2FEWoIot2Rx4m5uT4faWz9r3k96pFNLglJYXz1ffxLUJ048B05nGBdi0f6VHi9/wBYo2riy2RfR40peSz9DYqkep2HMoX7E0TfddT+BqpUtq1P44NeKaJKSfMRm0GuI24r1h7uPyvWbee7NZLVrU3ai79DNCukdhjimsMix1TUGa2h5DUGjW0UWaem0OGmaFosS7pa/RxahuAwsbi+xq/Q2VVrU1UUopPq8FOpcRjLdw/Qjr6wb9jLsxb+o/cTU3sXHxV6a/8Ab9jS7jPCL9B1PTbEsOplGMP3wI/xFReyqEfiuYeWpDtpP8jFD0qzNuzkzD72JjHyKisf6dYLjdekH9zG/Uf5fmKGd5y3ZyyBPv4hT/hasfhNlx415Pwi/sRzV/xOtis9bhDl6feaVvwaip7IXGVR+S+w/rdENgZ40io02XpqVmBVZWtp03HWHHrfI10Nn2Gy7tyjTU8rq1+hh9qugrCZNm0hYNmyIUbQwXCxNyDA3ax3VhXZWwtnr/x/8pfcLtH+b5EOHJMxl1g5yw0u6Mow8eoaWIF7MLEgA++uJeVLO0rOm7bhwbk9e/gzZCnUkvj+QtvQ/EsPrM3xZ+7ZPwJqstp0F8NvDz1Nit585sschyM4TXfFYifXp/Lvr06b9nuvffyFVrq7VxjFOMcf4rHqWaNHc5t+JZuarJFpIZY1NGxDbGpIkheDh6R1XvO/kNzUak9yLZGrPcg5GknxsUfbljX7zKPxNc2FGpP4Yt+CbOE5IbTNYWF0kEn6IGXfu+rBuatx2Vey4UpejX1I9pHqIndZgLRYjUpujCKWN0PerOq27u4gkG4JFdOy2TtahNVKUd1+K9Gs6o1yqU2sMtcixWIbUuIhZdNtEp6MdKDfiiOxVhYX4A3uLdke8tpVpU060Upc0nlfz+ZKrxnQtq3mAoAoAoCDnE0UcZaVA42ATSGaRj2UAOxJPfsOJsATUKtWFKDqTeEtWzKWdCjyvACLW5SNZJSGkEYAQW2VBYC4UbXIuTc7XsPl+1doyvq+/wAEtIru7+98/Qu04bqKTMMP0chHLivkf+7VOlPfjk79Cp2kE+fMYBqZsHFNYZBodVqg0QaHkeoNGtoeV6g0a2h1XqDRBoWHqOCOBYesYI4DXTAwRMa9mhf2ZUHn0l4fxkB91dvYFTcvEv8AJNfLP6GuqtMkpupiAeUqaT9+O7KPMqz/ANmK94aeDI2ZDTPG3to6N4lSrJ8AZPjXnvaKkpUIz6S+q/ZG6j8Y2zV5BIupDTNU0jYkMsamkTSGmNSRNCCakSLHBZQs0TdIB1iNBIDaSpDBrMCD1gNiLG1jcGtX42dtXjOnxjr3Pufkc2/mp/0zS5BLGysvRRxyxkdIiKFFzfTIvejWJB8CDupA+jWN7TvKKq0/NdH0OFKLi8Mt6tkQoAoAoAoAoBueZY1Z3YKqgszE2Cgbkk8gBQGdRmnk6eQEAC0MbCxjU8XYH+Nbx7K2XY6tXz3b21/xU+xpP3I/8n18Fy9emLdKnjVkk15w3kLM8F0ibdpdx494rfRq7kteBZt63Zy14MzddI64sGsEWOKai0RaHFaotEGh1WqDRBocV6i0QaHA9RwRwKD1jBjAa6YMYGMapdGCkBuKk8Ay9ZSfC4FWLWr2NaNTo0zEoZjgtMDi1mQOvPip4o3NG7mB2r6RCcZxUovKfBlIgZ/scOf54j3dFNt8h8K5m2op2cu7H1Rspf3F/ORFZq8QkdJIbZqmkTSGmNSRNIQTWSQ9gcKZXCjhxJ7hUatRQjk11qqpxyadF0gAcBsK5TeXlnGby8saxMbXWWKwlS+m+yuptqiY8lNhvyIBsbWPT2TtOdjW3uMX8S/XxXL0NNSG8i7y/GrPGHW4vcFTsysNmRhyYHavp1OpCrBTg8p6plJrBJqZgKAKAKAKAyOYZ1DiJdJmjEMbdVS63nlU8Qt7lEYbe0wvwVS3l9u3lxNO1tYyb/M0m/8A10+fp1N1KKXvSJKY4Nskc7eUUiqfJ3UKfjXmqWwL+p/48eLS/XJvdWC5jiLiG7OG0/pZEUf8vpD8q6FP2UuX8c4r1f6L6kHXQxi+njeJSYQZGN0AdyEUXd9RK2+yOyd3XzptDYFGxtpVZ1G3wSxjLfryy/IQquTxghZzl/GRB94f5v31xLat+SXkdi0uPyS8vsU4NXDoCgawRwLDVHBFocDVjBFoWGqOCOBYesYI4O66xgxgNdMDdAvTAwR5YEY6io1cNQ2aw4C43tVijc1qSxTm14Mw6UZcUN/R1BBsbruLljYkEX3PGxI95rZUvLipHdnNtdGzMaME8pCy1V8G5IQTUsEkhBNZJHYoy7BVFyaSkorLMSkoLLLvAYaVJTEjRbxiRdStdypKyDWDsF1R26v2z3Vb2bs2ltOMm5uMovhhNYfB8uec+RwLq5lKecaciwaPEL2sOrdwilDH/mrGPnVip7J11/bqRfimvpk0K4XNDT4sr24J1PcImk+cOsfOufV9nr+H5M+DX/ZNVoshnOIoJekSVetbp4bgOwHCQRnrdIo7hdlFtyFt1Ni3N1YS7G5hJU29G08J+PR8+nHqa6ijLVPU10EyuqujBlYBlZSCrA7ggjYgjnXtisLoAoAoAoBuGBUFkVVHcoAHyoBygCgM2knTTSS/ZBMMX3UJEjeGp7juIjQ14D2nve1uFQjwhx8X9lhepboRwsjxrzRYRT5llXFox5qPxH7quUbj8svU6Fvdfln6lODVwvigawYwLDVjBHAoNWMGMHQ1YwYwK1UwYwGusYGDmqs4GDhamDOBJas4M4Ek1LBLAkmsmRUELSNpUXP4eJ8KjKSgssjOcYLMjRYDAiId7Hif2DwrnVarqPuOVWruq+4Vj7qFlQEtC3SADcsACJEA5lkLAeOk8qvbGvfwl3Gb+F6Pwf2eH5FOrHeiaOKUOoZSCrAFSNwQdwR4V9RKIugEugYWIBB5EXFAEaBQAoAA2AAsAO4CgFUAUAUAUAUAUBXZ9izHFZDaSQiOPwZr9ax46VDPbuQ1VvbqNrQnWl+VfPkvNkox3nggwQiNFRRZUAVR3ACwHwr5NOcpyc5PLby/Fl9LA1LjFDaFvJJt9XGNTi/AnkgPexA8auWezbm7f9KGV14L1/jIyqKPEaxJxCPDqCIskhUoLu+kRyPqLXCruoFgG48a7F7sGFlZyq1Z5noklw1fq9M9DVGq5SwhGYZYsm46rd/I+Y/bXBpXEoaPVHSoXMoaPVFFiMM0Z6wt48j76vwnGfA6cKkZr3WNg1Ing7esGMHdVMGMHdVYwMBqpgYDVWcDBy9MDBy9ZM4Ek0M4J+CytpNz1V7zxPkK0VLiMNFqytVuow0WrLKDDSLKY4eit0YcI+oGQhiHPSC+m2pPstx5V0Nl7MhtOlNyk1OLWOmGunlxycW4uJuWZD5xoUhZVaFibASW0sTwCuCUYnuB1d4FUr3Yt3aayjmPVarz5rzRiNWMiXXKNgr0dk0dJAf4oho/0Ulyo7uqwdAOSqvfX0zYV7+KtI5fvR91+XB+a+eSjVjuyLmuyawoAoAoAoAoAoAoAoDMY7EvLi2WOKR+gAQbFY9cgV3cyN1SAvRr1bsLyC1cDbVnc3rhQpaR4yk+GeCXXr3ao205KOrJkWTPJvPIQP5KElV8jJs7eY0DvBrFl7OWlDEp+/Lv4en3yJVpPgWuFwqRLpjRUUfZUADfibDnXfSSWEaipzc3xMQ5LFKx8CzRhD8Fkry/tXVxbQp9ZZ9F+5voLXJw14MtoaxUiIhMhGnYbi9ydgoHFiTYADckgCttGnUqzUKabk+GBv7uuStXLo5kWSPUgcBgCDz5FTuD4cqszq1aFSVKotYtp+XeW6V9PGupDmyqReADeR/Ya2RuIPuLkbqnLjoRHiZe0pHmCK3KUXwZvU4y4MRepYJYC9YGAvQD0eEkbgjfCw+JqDqQXFmuVWnHiydh8kY9tgvluf3VondxXworTvYr4VklZKIJEDxXOwPXBDjUAy3U9m4IINtwQRcVi9p3NCe5WWPo1+pRldTqrjoWdqpGsbjbTioG9sSxAeLAS/hAfjXqvZOpivUp9Y59H+5WuFomX8kYYFWAIIsQRcEHiCDxFe6KpUS5Fp3w8hi/myNcPuQkFBbgEZR4GuPe7CtLrLcd2XWOnquD+vebI1ZRKzEzy4eWKSWFl0t0bNHeWNo5SA24AKaSEcllHYIBN65+zNl3Ozrl4e9Tlo2tGuja+WmeJOc1Nd5rK9QaAoAoAoAoAoAoAoAoAoAoAoDPSnVi529lYYj5qHl/CYV4b2sq5rU6fSLfq8foWrdaNicTiQhCgF3e+iNbamtxO+wUXF2NgLjvFefsbGteVOzpLxfJeJtlNRWpNy3KSrCWch5RfSBfo4b7WS/FrGxcgE3Oyg6a+jbN2VRsYYhrJ8Zc39l3euSnObkV2V9hh7M2IX3LLIB8gK8HtyG5tCqu9P1Sf6luk/dRKArlG0g43HMpOhQyRaWxDHgiMbWB9oA6yOSrv2lv1rHY9S6t6lfgop472tWvT547zTOootImSQqeKg+YFcpSa5m+M5LgxCYZPYX9UVlzl1ZJ1J9X6kUYsrIeoogDLFrGxEpAO/LQdSoDycW3uLdX/SKsrD8WtdXlf7evrnPdqV3VzPdZPYVx0bEM46bo4pH9lHb4An9lbKUN+pGPVpfMxJ6EuTJQ0UQViksUaokoG9gB1WX7aG26nvuCDYj6te2VG7p9nVWVy6rvT/neUIycXlEOLEEP0Uq6JQL2vdXAtd0b7QFxccRcXG4J+dbT2TWsZ66xfCX6Po/4i5CopHMc2kxPzWaK39YwhJ+Ehrb7PVdy/h35Xyf6mKyzE0tfSykFAFAFAFAFAFAFAFAFAFAFAFAFAFAZDCYhpZJxCoaR55NZPYiCHoVdyOJKxKQg3NxwF2Hjr3ZVXaO0ZvhTjhb3kspdXlvuXyLEZqEO80OWZYsFzctI9tcjdprXsPzVFzZRsLnmST6m1taVtTVOksL6976s0Sk5PLJ1WDBnINpcSvJZtv6ccUh+bke6vnXtNDdvm+sU/wBP0LlD4QxcxXSqDVJIdManhfmzdyKNz5WFyQDztm2E72uqUeHFvov5w7yc57qyW2Cy1I4eiPXDA9IW4yFu2zefdwAsBYACvqVGlCjTVOmsJaIot5eWU2WkhDG5JeFjExPE6baXPiyFH/p18v2tafhbudNcM5Xg9flw8i7TlvRyOYqfoo2cgnSCbDix5KPEnYedU6NGVapGnHjJpepOTwsllgMsC4YQyAPqU9L7Ls92lNu4szH319bpUY0qapR4JY8kc9vLyVUGqNzBISWUakc8ZY+AbxZbhWtzsbAMBXzvbmy/wdbegvclw7n0+3d4Mt0qm8u8RnK6oJE/lB0e3H6wiMW8etVLZcd69pL/AHR+TyTqfCzUV9WKBGx+CSddMguL3BBIZWHBlYbq253HfUKlOFSDhNZT4pmU8GXzwSQQyJKdV1YQz2ADPb6tXA2STVYeyxtaxIUeMutiysbmFzR1pqSbXNLOviu/lz6lhVN6LT4muikDKGG4YAjyO4r2xWF0AUAUAUAUAUAUAUAUAUAUAUAUAUA1h8OkYIRFQFmYhQACzEszbcySSTzJoB2gCgM3i5VixGILGy6Y5mJ5Ahkv/wAmvD+1NGU7qlurLksLxz+5ZoPEWTskwTC80q2kcWVTxij4hPBjsWtzsLkKpr0mydmxsaG5+Z6yff08Fy9eZpqT3mW1dQgUOZp0eJVvszrpPd0sYLL5lo9XuhFeS9qrTepwuF+XR+D4ej+pvoS1wNGPpZ4o/sqemfutGR0Y8CZCrD9E1c72XtO0uHWfCC08X+2fkbK8sLBo698VCDm+A6ZBpIWRDqiY8A3Cx71YXUjuO1iARWvLWndUZUqnB/J8mvAzGTi8ooZJumWMWKt9IhDIe0jRyI7KfIITfgRYjYg14XZVjO32tGjU4xy/H3XhruZanJOnlGsr6GVAoBE0SupV1DKwKsrAFWB2IIOxBHKgOxoFAAAAAAAGwAGwAoBVAFAFAFAFAFAFAFAFAFAFAFAFAFAFAFAFAVWJyUSYpZ2bqhEBjtszxs7ROT3KXYgW46T9kVonb051Y1ZLWOceeM/Qzl4wWtbzAUBX57hjJA2gXkS0kY4XdDqC35BrFT4Mar3durihOjL8yx9n5PUzF4eSJ6L2lRsSOE5HRm1j0SXEfuJLuPCSqOxbJ2lpGEliT1fi/ssE6kt6Rd11jWFAVWMyfXiYp1bTpa8q2uJbI6IePVZS/HmBY8FtolbU5Vo1mveimk+5mcvGC1reYCgCgCgCgCgCgCgCgCgCgCgCgCgCgCgCgCgCgCgCgCgCgCgCgOJwFAdoAoAoAoAoAoAoAoAoAoAoAoAoAoD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49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ישראל (ומדינות רבות אחרות בעולם) עניה מאוד במים.</a:t>
            </a:r>
          </a:p>
          <a:p>
            <a:r>
              <a:rPr lang="he-IL" dirty="0" smtClean="0"/>
              <a:t>השאיפה היא תמיד לחסוך כמה שאפשר!</a:t>
            </a:r>
          </a:p>
          <a:p>
            <a:endParaRPr lang="he-IL" dirty="0" smtClean="0"/>
          </a:p>
          <a:p>
            <a:r>
              <a:rPr lang="he-IL" dirty="0" smtClean="0"/>
              <a:t>פותחו שיטות ואביזרים רבים כדי לקבוע את המועד המדויק להשקיה ובכך למנוע השקיה בזבזנית.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שיטות שפותחו לקביעת מועד ההשקיה</a:t>
            </a: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err="1" smtClean="0"/>
              <a:t>טנסיומטר</a:t>
            </a:r>
            <a:r>
              <a:rPr lang="he-IL" dirty="0" smtClean="0"/>
              <a:t> –</a:t>
            </a:r>
            <a:r>
              <a:rPr lang="he-IL" dirty="0" err="1" smtClean="0"/>
              <a:t> בו</a:t>
            </a:r>
            <a:r>
              <a:rPr lang="he-IL" dirty="0" smtClean="0"/>
              <a:t>דק את כמות המים בקרקע.</a:t>
            </a:r>
          </a:p>
          <a:p>
            <a:endParaRPr lang="he-IL" dirty="0" smtClean="0"/>
          </a:p>
          <a:p>
            <a:r>
              <a:rPr lang="he-IL" dirty="0" smtClean="0"/>
              <a:t>בדיקת עלים </a:t>
            </a:r>
            <a:r>
              <a:rPr lang="he-IL" dirty="0" err="1" smtClean="0"/>
              <a:t>– ב</a:t>
            </a:r>
            <a:r>
              <a:rPr lang="he-IL" dirty="0" smtClean="0"/>
              <a:t>ודק כמות מים בצמח.</a:t>
            </a:r>
          </a:p>
          <a:p>
            <a:endParaRPr lang="he-IL" dirty="0" smtClean="0"/>
          </a:p>
          <a:p>
            <a:r>
              <a:rPr lang="he-IL" dirty="0" smtClean="0"/>
              <a:t>בדיקות קרקע – מבוססות על הרכב חלקיקי הקרקע.</a:t>
            </a:r>
          </a:p>
          <a:p>
            <a:endParaRPr lang="he-IL" dirty="0" smtClean="0"/>
          </a:p>
          <a:p>
            <a:r>
              <a:rPr lang="he-IL" dirty="0" smtClean="0"/>
              <a:t>צילום </a:t>
            </a:r>
            <a:r>
              <a:rPr lang="he-IL" dirty="0" err="1" smtClean="0"/>
              <a:t>טרמי</a:t>
            </a:r>
            <a:r>
              <a:rPr lang="he-IL" dirty="0" smtClean="0"/>
              <a:t> </a:t>
            </a:r>
            <a:r>
              <a:rPr lang="he-IL" dirty="0" err="1" smtClean="0"/>
              <a:t>– ב</a:t>
            </a:r>
            <a:r>
              <a:rPr lang="he-IL" dirty="0" smtClean="0"/>
              <a:t>ודק את </a:t>
            </a:r>
            <a:r>
              <a:rPr lang="he-IL" dirty="0" err="1" smtClean="0"/>
              <a:t>טמפ' </a:t>
            </a:r>
            <a:r>
              <a:rPr lang="he-IL" dirty="0" smtClean="0"/>
              <a:t>הצמח.</a:t>
            </a:r>
            <a:endParaRPr lang="he-IL" dirty="0"/>
          </a:p>
        </p:txBody>
      </p:sp>
      <p:pic>
        <p:nvPicPr>
          <p:cNvPr id="44034" name="Picture 2" descr="http://www.no-leak.co.il/images/fli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162424"/>
            <a:ext cx="4286250" cy="2695576"/>
          </a:xfrm>
          <a:prstGeom prst="rect">
            <a:avLst/>
          </a:prstGeom>
          <a:noFill/>
        </p:spPr>
      </p:pic>
      <p:pic>
        <p:nvPicPr>
          <p:cNvPr id="44036" name="Picture 4" descr="https://encrypted-tbn1.gstatic.com/images?q=tbn:ANd9GcRIvGypVfZyn9jkWATqciWaUMNcwSjSure88fHWRRja_udd7g1NI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857628"/>
            <a:ext cx="2571768" cy="2571768"/>
          </a:xfrm>
          <a:prstGeom prst="rect">
            <a:avLst/>
          </a:prstGeom>
          <a:noFill/>
        </p:spPr>
      </p:pic>
      <p:pic>
        <p:nvPicPr>
          <p:cNvPr id="44038" name="Picture 6" descr="http://www.green-ltd.com/hebrew/wp-content/uploads/2013/04/tensiometr_irrometr-300x2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357430"/>
            <a:ext cx="2857500" cy="2152650"/>
          </a:xfrm>
          <a:prstGeom prst="rect">
            <a:avLst/>
          </a:prstGeom>
          <a:noFill/>
        </p:spPr>
      </p:pic>
      <p:sp>
        <p:nvSpPr>
          <p:cNvPr id="44040" name="AutoShape 8" descr="data:image/jpeg;base64,/9j/4AAQSkZJRgABAQAAAQABAAD/2wCEAAkGBxAHEhQSEBATFhMXFhUVFxYUGBYXGBoWFRUXFxYZFxoYHCgiGR4lHhQUJjEhJSkrLi4uFx8zODM4NygtLisBCgoKDg0OGxAQFy8cHxwsLC0sLCwsLCwsLCwsLCwsLCwsLCssLCwsLCwsLCwsLCwsLCwsLCwsLDcsLCwrLCssK//AABEIALIBGAMBIgACEQEDEQH/xAAcAAEAAgMBAQEAAAAAAAAAAAAABgcDBAUIAQL/xAA+EAACAQIDBAgDBQcEAwEAAAAAAQIDEQQFIQYSMUEHEyJRYXGBkTJSoSNCsdHhFFNicoLB8DNDkvEVFmMI/8QAGAEBAQEBAQAAAAAAAAAAAAAAAAECAwT/xAAfEQEAAwACAgMBAAAAAAAAAAAAAQIRAyESMRNBUTL/2gAMAwEAAhEDEQA/ALxAAAAAAAAAAAGPEV44aLnOSjGKu29Eku8p/bbpenQk6WAhw032ryv5W7PlZvyAuQHl57WZ3mDcoVq78IOf4J2Rt4DpLzjI5JVpzkvlqpu//LV+6HY9LAh+we3tDa6Lil1deKu6bd7rvi/7cvqTAAAAAAAAAAAAAAAAAAAAAAAAAAAAAAAAHOz/ADvD7P0ZV8TNRhH3k+UYrm33AdEFP4HpTx8n1lTC0nSk21FbynGPJN3d9OdibZDt7gs3snPqpv7tTRekuHvYCVA+J3PoAAAU301bUzhJYSlKyWsrc52Tu/5U428ZN8kRPYbZqOL+1qpuC4Jc/wBDl7d4mWKx1Zyb/wBSpx5faSS+iXsWzsphf2eFNRinuwTte2r0v9H7m6frFpbVelDKYRlK1OD0W7He48ODSv5G5iMqpZjCUcTTp1aPBvdta+rbT4cVqmY9q8HT6uMLqCk5Nzk3upws7Pxd/ozdyyVbqYObapyiuC3mr2VmvHw7zXkxkx2pba/IavR/i6dXDzl1bblSmviW69YN8G1fS/H3L82Rz2G0mEpYmDXaVpJcFOLtJe6K/wCmClCeWX50q8Yw04Jzcba+H4Hz/wDO9aUsLioP4Y104+G9TV/wXuc59ulZ2FtAAjQAAAAAAAAAAAAAAAAAAAAAAAAAAPj0KHz3HS26xdSpOVsPQco4eK4Su/j10ldRT9kWd0mZz/4fAVXF2qVPsod/b+JryjchuzeUU6WHhB2btvS4cfHuLECH4zA1cHeSu+Pp4u5z3PetGUkt7nYl+fYZ0pKMZNqWu69bd1jkZhlEMRd2alb09jOKnvR3tDRyuh+z1qnCTcZpPd3WlZNa7treRYmHrwxMVOEoyi+EotNPyaPNKo4jLXd3cOTWq91wJLkG0lTBPepzcW+Pj/MuDJuGL1BDMn27p17RxEd1/PC7XrHivqS3DYqni471OcZR74tMsSjzj0rZXLLMfVdnaUnNPwm3NfVyX9JYGxOMWbUack7rc3amtlFLi5Pkl4kj6R9jltVRThZV6d93kpRfGD9Umnyfg2V10c5hR2YWLwuNaoznODhOreMU0t2UJ/K+DSej3n3G4nGbRqcZzuqLvpJzpprjH40ot93DxO+syW7FU2pSWlrWUraPVcFzuVTtfthl/wC0UqdCr1lOnB706ae7KUpRaTa+K269f4jVzHpNVCFsJTe+/wDcq8E7Wuoriy705+M/TZ6as6juUcDB3afXVn3P7qfi25P0RLegfKZ5fl8qs1Z4iq6kV/AoqEX67rfqVdsVsdidu6znOU1Q3r1sRLjJvjGm3pKXlpHTyPSmEw0MHCNOnFRhCKjGK4JJWSMS61jIZgAFAAAAAAAAAAAAAAAAAAAAAAAAAABWnTbRbp4KaV2sTuP+WcJNp+bhEiNDMJ4d3XHu70W/tXs5T2moqlUnODjNVITha8ZxTSdmmmtXoytNodkMTlibnT6yn+8opu3jOnxj5q6IrnyzGNRupN68NdUlbRHbxWWVcDFSr02oNXUnrFX5OS+F+ZFcrwP7ZPcaneTvFqDfK9pLiuZ0KG3eNyOpWjUqKcPtrU6qTScVaG5wa5XTvfwESlpxmxtSnGG9B3b0SfG/nz9SKYqhUi95cfYm2AwmE20pU2pxw2Kl1jXVx+xmoNK8oN9m9/uvvI5jsLWyirOhXS3ou11rF6JpxfqjWR9vHz35Kz5V9ODSzSdG8W3F8P8AonHRjn0cHjIU5TS669O1+LtvQfjrdf1Fc5nT/a6iUNW20vJcWbmFyupRacoSdtbwdpRtwfiYx6OHknkrsvQW2+19LZClGpUg5ynLdjCLSbS+J68lde6KQzDa/DZzWr1cTSlBSk5U7ay3d1Ldlrpa3kzXx2Iq5zKHX1alZRW7Hebbte/Dk+/yOTtNlfU1FGjacbK3f/nElo8odqzidbFdF/8A7FReIrylQjKb6uPVxcpU9LSu7cbu2mtr8yZZN0OZZl8t6r1uIfdWktz/AIwSv63Ox0X4SthMvpKtVlO6vDeae7CySSfdo36ktNQzLHh6EMNFQpxUYxVlGKSSXgkZACgAAAAAAAAAAAAAAAAAAAAAAAAAAAAAAAD8xio8El5HD2k2RwW0cbYikt7ipw7M0++/P1O8AKnzDo8xGU7ksLUc4wVtNJ2dTeenPS60OBTweKr1Kk63BymrO7d7uKunwdki9zRzHKaOZJqpDX5l2ZLya1JJEQ8953s6sAoVYKV99RaXyvV6ceRKMuoKj2pNSvzjwLZwOSYfA6wpre+aXal7s1Mz2Ww+NblFdVP5qdlf+aPBkyVjI9IJiMgwuarfXYqcpw0ZBNpdm6uU/ElUTd1KK7Vk9d6Kdn/fuLQx2RYnLNd3ej81NNr1jxXpdESxWeU3iZwq/dUUnxjwu/LiNV+dldtKmBSjSmt1f7cuCXduv4fQtjZbPo7Q0etjHde9KLi3ro9H5Naop/NsuoZlOmqdlO90429L2N/A0MZkDW496K5xun62Ki6gQXJ9ud6yrRv48H+TJdgczo49XpzT8OD9io3AAAAAAAAAAAAAAAAAAAAAAAAAAAAAAAAAAAAAAAADhZ5sjgs7u6tJKf7yFoy9e/1O6AK2o9FroSlOGMkpL/TsrWVvvamriKWOyPTE0t+HKrTV1/Vbh9C0z5KKlo1dBdVbu4bM1eLW9zto15r8zE8HWwWtOTflx9vyJpm2xuGx734J0qnzQ0V/FflYjmOyvG5Rfej11P5oXuvNfmvUi6y5ZthXwulaKnHv4SX+eJMMtzuhmPwTSl8stH+pXsK9HH6X7XtL9TDVwk8P2ottd6/yxDFtArjK9rK+DajNqce53uv7/iiY5ZtDh8wtaajL5ZO3sa1MdYABAAAAAAAAAAAAAAAAAAAAAAAAAAAAAAAAAAAAAAAAHFzbZjDZnq4bs/mho/XkyKY7IMdlOsPt6fh8aXl/2WKAaqhV6OM0fYn3PRmvXwlSh2lqu9cV/niWVm+z2Gzdfa01f5o6S9+fqRHH7K43K+1hpqtBfclpK3h+nsTF1p5ZtViMBZX3o/LLj6foTDK9rMNjrKUurl3S0V/P8yvauIo4huNWLpVOe8ra+un4GDEYKcNY9tfX819SauLnTvwPpUeWbSYnK/hlePyz4f57EzyjbfD4vs1vspePw+/IupiUg/NOoqqvFpp8GndfQ/RUAAAAAAAAAAAAAAAAAAAAAAAAAAAAAAAAAAAAAAAAc/Ncmw+bK1alGXjwkvJrUhmYbEYjL+1g6u/H93Utf0ei/AsMDBTeIrx3tzFUpUp/xJr6/mYa+Wt/A1KPL9P0Lgx+XUcxju1qcZr+Jfg+KIXmWwMsPeWBrOP/AM6mq9H+fuTF1FsvzrE5Q+xOUe+MuHs9CaZRt9SrWjiI7kvmV91+nH8SHY2rUwT6vG4eUH8zV4vyf5NmlXwEa9upmmuOvDwX4+xFXZhsTDFR3qc4yj3xaZlKMoY/E5Q705yg+7Vr/PMlmT9JO5aOMp/1wXHxtwfoXUxY4OZke0GEz+G/ha8Ki5qL7S8JReq9UdMqAAAAAAAAAAAAAAAAAAAAAAAAAAAAAAAAAAAAAAAAMOJw1PFxcakIyi+UkmvqQvN+junJueCqyoz+VtuD/uvqToAUnmtHFZR2cZh3u3+OKvF+q0/Ahu1jSUZUXKMZXjBL702lfTydvc9N1KaqpqSTT4pq6INtN0W4LOWp096jNXsotuneXF7nLhysRdUZltKvlbjKlKUXG1pQbX1Wuti0dl+kvE0uzi4dZBJdu27NPW9+UuXJHGzHZPGbNXdSm50uO/BbyftqvVGLCUaWOvJSUZNcODXhbmioufJtosJnS+wrRb5wek1/S/xR1TzhUyutvvddrc43TuuHDh6G1gdsMy2ckt2tOcVxhV7cWufHVPyZqazEa525axOS9CggGy3Sng84iuvjKhO9nftQv/MuC80TylVjWSlGSlF6pppp+TRl0idfsAAAAAAAAAAAAAAAAAAAAAAAAAAAAAAAAAAAAAAAHxq5F8/2Fweb9pR6qp81PRX8V+ViUgCpcds5i8iTvHrYN6zWvvzRG8+lRrU5Nq0uS5t8ki/WRrPNiMFm8lUdPdqLVSjfdv8AxRvZm/knMcOTh3+faqobLxwVNRir6K9ubfEyZXmmN2ed6FV7vOEu1H1i/wAVYmWYZHict13d+HzR191xRx6kKdflZneIpaMccvSUl2f6SMNjrQxK6mffxpt+f3fX3JrSqxrJSjJST4NO690UhjMijU1ho/ozDlOYYvZ6adGbir6wesJeDX5HK3FMdw7U5t6lfANPKMcszo06yVlOKdu58173Byd24AAAAAAAAAAAAAAAAAAAAAAAAAAAAAAAAAAAAAAAAcXNdmcPmN3u7k/mjp7rgztACtcx2fxWVu9usp98dfdcUcxYSeYyUIR7UtPfvLdPxGnGHBJeSRv5LZjn8Vd1iwGFjgacKceEIqPsuINgGHQ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85728"/>
            <a:ext cx="2667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אז מה התשובה??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בגדול – </a:t>
            </a:r>
          </a:p>
          <a:p>
            <a:r>
              <a:rPr lang="he-IL" dirty="0" smtClean="0"/>
              <a:t>בקרקע חולית –</a:t>
            </a:r>
            <a:r>
              <a:rPr lang="he-IL" dirty="0" err="1" smtClean="0"/>
              <a:t> משקים</a:t>
            </a:r>
            <a:r>
              <a:rPr lang="he-IL" dirty="0" smtClean="0"/>
              <a:t> כמויות מים קטנות במרווחי זמן קצרים.</a:t>
            </a:r>
          </a:p>
          <a:p>
            <a:endParaRPr lang="he-IL" dirty="0" smtClean="0"/>
          </a:p>
          <a:p>
            <a:r>
              <a:rPr lang="he-IL" dirty="0" smtClean="0"/>
              <a:t>בקרקע חרסיתית </a:t>
            </a:r>
            <a:r>
              <a:rPr lang="he-IL" dirty="0" err="1" smtClean="0"/>
              <a:t>– מ</a:t>
            </a:r>
            <a:r>
              <a:rPr lang="he-IL" dirty="0" smtClean="0"/>
              <a:t>שקים כמות מים גדולה יותר במרווחי זמן ארוכים יותר.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חשוב לדעת: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/>
          </a:p>
          <a:p>
            <a:r>
              <a:rPr lang="he-IL" dirty="0" smtClean="0"/>
              <a:t>ישנם גידולים מסוימים אותם מגדלים בשדות 'בעל' = שדה ללא השקיה כלל.</a:t>
            </a:r>
          </a:p>
          <a:p>
            <a:r>
              <a:rPr lang="he-IL" dirty="0" smtClean="0"/>
              <a:t>גידולים אלו מבוססים על מי גשם בלבד.</a:t>
            </a:r>
          </a:p>
          <a:p>
            <a:endParaRPr lang="he-IL" dirty="0" smtClean="0"/>
          </a:p>
          <a:p>
            <a:r>
              <a:rPr lang="he-IL" dirty="0" smtClean="0"/>
              <a:t>שדות אותם משקים, נקראים שדות 'שלחין'.</a:t>
            </a:r>
          </a:p>
          <a:p>
            <a:endParaRPr lang="he-IL" dirty="0" smtClean="0"/>
          </a:p>
          <a:p>
            <a:r>
              <a:rPr lang="he-IL" dirty="0" smtClean="0"/>
              <a:t>בישראל, מתי אפשרי לגדל בשדות 'בעל'?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טבלת ממוצעים רב שנתית בלונדון - אנגליה</a:t>
            </a:r>
            <a:endParaRPr lang="he-IL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92085477"/>
              </p:ext>
            </p:extLst>
          </p:nvPr>
        </p:nvGraphicFramePr>
        <p:xfrm>
          <a:off x="683569" y="1076484"/>
          <a:ext cx="8284307" cy="3579812"/>
        </p:xfrm>
        <a:graphic>
          <a:graphicData uri="http://schemas.openxmlformats.org/drawingml/2006/table">
            <a:tbl>
              <a:tblPr/>
              <a:tblGrid>
                <a:gridCol w="728128"/>
                <a:gridCol w="613912"/>
                <a:gridCol w="842343"/>
                <a:gridCol w="628189"/>
                <a:gridCol w="770959"/>
                <a:gridCol w="485418"/>
                <a:gridCol w="542527"/>
                <a:gridCol w="356924"/>
                <a:gridCol w="613912"/>
                <a:gridCol w="414032"/>
                <a:gridCol w="713850"/>
                <a:gridCol w="528250"/>
                <a:gridCol w="1045863"/>
              </a:tblGrid>
              <a:tr h="767103">
                <a:tc>
                  <a:txBody>
                    <a:bodyPr/>
                    <a:lstStyle/>
                    <a:p>
                      <a:pPr algn="ctr"/>
                      <a:r>
                        <a:rPr lang="he-IL" sz="1700" dirty="0"/>
                        <a:t>דצמבר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נובמבר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אוקטובר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ספטמבר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אוגוסט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יולי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יוני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מאי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אפריל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מרץ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פברואר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ינואר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dirty="0"/>
                        <a:t>חודש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CDB"/>
                    </a:solidFill>
                  </a:tcPr>
                </a:tc>
              </a:tr>
              <a:tr h="1022803"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dirty="0"/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טמפרטורת</a:t>
                      </a:r>
                      <a:br>
                        <a:rPr lang="he-IL" sz="1700"/>
                      </a:br>
                      <a:r>
                        <a:rPr lang="he-IL" sz="1700"/>
                        <a:t>מכסימום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CDB"/>
                    </a:solidFill>
                  </a:tcPr>
                </a:tc>
              </a:tr>
              <a:tr h="1022803"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dirty="0"/>
                        <a:t>טמפרטורת</a:t>
                      </a:r>
                      <a:br>
                        <a:rPr lang="he-IL" sz="1700" dirty="0"/>
                      </a:br>
                      <a:r>
                        <a:rPr lang="he-IL" sz="1700" dirty="0"/>
                        <a:t>מינימום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CDB"/>
                    </a:solidFill>
                  </a:tcPr>
                </a:tc>
              </a:tr>
              <a:tr h="767103"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/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700" dirty="0"/>
                        <a:t>ימי גשם</a:t>
                      </a:r>
                      <a:br>
                        <a:rPr lang="he-IL" sz="1700" dirty="0"/>
                      </a:br>
                      <a:r>
                        <a:rPr lang="he-IL" sz="1700" dirty="0" err="1"/>
                        <a:t>בממוצ</a:t>
                      </a:r>
                      <a:endParaRPr lang="he-IL" sz="1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C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987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ובישראל..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ממוצע ימי גשם חודשי:</a:t>
            </a:r>
          </a:p>
          <a:p>
            <a:r>
              <a:rPr lang="he-IL" dirty="0" smtClean="0"/>
              <a:t>ינואר </a:t>
            </a:r>
            <a:r>
              <a:rPr lang="he-IL" dirty="0" err="1" smtClean="0"/>
              <a:t>– 1</a:t>
            </a:r>
            <a:r>
              <a:rPr lang="he-IL" dirty="0" smtClean="0"/>
              <a:t>0 ימים</a:t>
            </a:r>
          </a:p>
          <a:p>
            <a:r>
              <a:rPr lang="he-IL" dirty="0" smtClean="0"/>
              <a:t>פברואר </a:t>
            </a:r>
            <a:r>
              <a:rPr lang="he-IL" dirty="0" err="1" smtClean="0"/>
              <a:t>– 9</a:t>
            </a:r>
            <a:endParaRPr lang="he-IL" dirty="0" smtClean="0"/>
          </a:p>
          <a:p>
            <a:r>
              <a:rPr lang="he-IL" dirty="0" smtClean="0"/>
              <a:t>מרץ </a:t>
            </a:r>
            <a:r>
              <a:rPr lang="he-IL" dirty="0" err="1" smtClean="0"/>
              <a:t>– 7</a:t>
            </a:r>
            <a:endParaRPr lang="he-IL" dirty="0" smtClean="0"/>
          </a:p>
          <a:p>
            <a:r>
              <a:rPr lang="he-IL" dirty="0" smtClean="0"/>
              <a:t>אפריל </a:t>
            </a:r>
            <a:r>
              <a:rPr lang="he-IL" dirty="0" err="1" smtClean="0"/>
              <a:t>– 2</a:t>
            </a:r>
            <a:r>
              <a:rPr lang="he-IL" dirty="0" smtClean="0"/>
              <a:t>.5</a:t>
            </a:r>
          </a:p>
          <a:p>
            <a:r>
              <a:rPr lang="he-IL" dirty="0" smtClean="0"/>
              <a:t>מאי </a:t>
            </a:r>
            <a:r>
              <a:rPr lang="he-IL" dirty="0" err="1" smtClean="0"/>
              <a:t>– 1</a:t>
            </a:r>
            <a:endParaRPr lang="he-IL" dirty="0" smtClean="0"/>
          </a:p>
          <a:p>
            <a:r>
              <a:rPr lang="he-IL" dirty="0" smtClean="0"/>
              <a:t>יוני, יולי, אוגוסט </a:t>
            </a:r>
            <a:r>
              <a:rPr lang="he-IL" dirty="0" err="1" smtClean="0"/>
              <a:t>– 0</a:t>
            </a:r>
            <a:r>
              <a:rPr lang="he-IL" dirty="0" smtClean="0"/>
              <a:t>!</a:t>
            </a:r>
          </a:p>
          <a:p>
            <a:r>
              <a:rPr lang="he-IL" dirty="0" smtClean="0"/>
              <a:t>ספטמבר </a:t>
            </a:r>
            <a:r>
              <a:rPr lang="he-IL" dirty="0" err="1" smtClean="0"/>
              <a:t>– 0</a:t>
            </a:r>
            <a:r>
              <a:rPr lang="he-IL" dirty="0" smtClean="0"/>
              <a:t>....</a:t>
            </a:r>
          </a:p>
          <a:p>
            <a:r>
              <a:rPr lang="he-IL" dirty="0" smtClean="0"/>
              <a:t>אוקטובר </a:t>
            </a:r>
            <a:r>
              <a:rPr lang="he-IL" dirty="0" err="1" smtClean="0"/>
              <a:t>– 2</a:t>
            </a:r>
            <a:endParaRPr lang="he-IL" dirty="0" smtClean="0"/>
          </a:p>
          <a:p>
            <a:r>
              <a:rPr lang="he-IL" dirty="0" smtClean="0"/>
              <a:t>נובמבר </a:t>
            </a:r>
            <a:r>
              <a:rPr lang="he-IL" dirty="0" err="1" smtClean="0"/>
              <a:t>– 5</a:t>
            </a:r>
            <a:endParaRPr lang="he-IL" dirty="0" smtClean="0"/>
          </a:p>
          <a:p>
            <a:r>
              <a:rPr lang="he-IL" dirty="0" smtClean="0"/>
              <a:t>דצמבר - 8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600" dirty="0" smtClean="0">
                <a:solidFill>
                  <a:schemeClr val="accent6">
                    <a:lumMod val="50000"/>
                  </a:schemeClr>
                </a:solidFill>
              </a:rPr>
              <a:t>מקורות המים להשקיה:</a:t>
            </a:r>
            <a:endParaRPr lang="he-I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e-IL" sz="2400" u="sng" dirty="0" smtClean="0">
                <a:solidFill>
                  <a:schemeClr val="accent6">
                    <a:lumMod val="50000"/>
                  </a:schemeClr>
                </a:solidFill>
              </a:rPr>
              <a:t>מים שפירים:</a:t>
            </a: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מים מתוקים לשתיה והשקיה.</a:t>
            </a: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מקורם בבארות ומאגרים תת קרקעיים המתמלאים ממי גשם.</a:t>
            </a: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וכן, מים שאובים מהכנרת.</a:t>
            </a: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מובלים בכל הארץ ע"י המוביל הארצי.</a:t>
            </a:r>
          </a:p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000" u="sng" dirty="0" smtClean="0">
                <a:solidFill>
                  <a:schemeClr val="accent6">
                    <a:lumMod val="50000"/>
                  </a:schemeClr>
                </a:solidFill>
              </a:rPr>
              <a:t>מים קולחים:</a:t>
            </a:r>
          </a:p>
          <a:p>
            <a:r>
              <a:rPr lang="he-IL" sz="2000" dirty="0" smtClean="0">
                <a:solidFill>
                  <a:schemeClr val="accent6">
                    <a:lumMod val="50000"/>
                  </a:schemeClr>
                </a:solidFill>
              </a:rPr>
              <a:t>מי ביוב שטוהרו. מים ממוחזרים.</a:t>
            </a:r>
          </a:p>
          <a:p>
            <a:r>
              <a:rPr lang="he-IL" sz="2000" dirty="0" smtClean="0">
                <a:solidFill>
                  <a:schemeClr val="accent6">
                    <a:lumMod val="50000"/>
                  </a:schemeClr>
                </a:solidFill>
              </a:rPr>
              <a:t>טיהור המים נעשה ע"י בריכות </a:t>
            </a:r>
            <a:r>
              <a:rPr lang="he-IL" sz="2000" dirty="0" err="1" smtClean="0">
                <a:solidFill>
                  <a:schemeClr val="accent6">
                    <a:lumMod val="50000"/>
                  </a:schemeClr>
                </a:solidFill>
              </a:rPr>
              <a:t>חימצון</a:t>
            </a:r>
            <a:r>
              <a:rPr lang="he-IL" sz="2000" dirty="0" smtClean="0">
                <a:solidFill>
                  <a:schemeClr val="accent6">
                    <a:lumMod val="50000"/>
                  </a:schemeClr>
                </a:solidFill>
              </a:rPr>
              <a:t> וע"י מתקני טיהור כמו ה"שפדן".</a:t>
            </a:r>
          </a:p>
          <a:p>
            <a:r>
              <a:rPr lang="he-IL" sz="2000" dirty="0" smtClean="0">
                <a:solidFill>
                  <a:schemeClr val="accent6">
                    <a:lumMod val="50000"/>
                  </a:schemeClr>
                </a:solidFill>
              </a:rPr>
              <a:t>המים אינם ראויים לשתיה כיוון שמכילים מתכות רעילות וחיידקים גורמי מחלות.</a:t>
            </a:r>
          </a:p>
          <a:p>
            <a:r>
              <a:rPr lang="he-IL" sz="2000" dirty="0" smtClean="0">
                <a:solidFill>
                  <a:schemeClr val="accent6">
                    <a:lumMod val="50000"/>
                  </a:schemeClr>
                </a:solidFill>
              </a:rPr>
              <a:t>אך ראויים </a:t>
            </a:r>
            <a:r>
              <a:rPr lang="he-IL" sz="2000" dirty="0" err="1" smtClean="0">
                <a:solidFill>
                  <a:schemeClr val="accent6">
                    <a:lumMod val="50000"/>
                  </a:schemeClr>
                </a:solidFill>
              </a:rPr>
              <a:t>להשקייה</a:t>
            </a:r>
            <a:r>
              <a:rPr lang="he-IL" sz="2000" dirty="0" smtClean="0">
                <a:solidFill>
                  <a:schemeClr val="accent6">
                    <a:lumMod val="50000"/>
                  </a:schemeClr>
                </a:solidFill>
              </a:rPr>
              <a:t> בחקלאות.</a:t>
            </a:r>
          </a:p>
          <a:p>
            <a:endParaRPr lang="he-IL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e-IL" sz="2000" dirty="0" smtClean="0">
                <a:solidFill>
                  <a:schemeClr val="accent6">
                    <a:lumMod val="50000"/>
                  </a:schemeClr>
                </a:solidFill>
              </a:rPr>
              <a:t>*טיהור מי קולחין חוסך שימוש במים מתוקים.</a:t>
            </a:r>
          </a:p>
          <a:p>
            <a:r>
              <a:rPr lang="he-IL" sz="2000" dirty="0" smtClean="0">
                <a:solidFill>
                  <a:schemeClr val="accent6">
                    <a:lumMod val="50000"/>
                  </a:schemeClr>
                </a:solidFill>
              </a:rPr>
              <a:t>*מסייע בהפחתת מזהמים בקרקע.</a:t>
            </a:r>
          </a:p>
          <a:p>
            <a:r>
              <a:rPr lang="he-IL" sz="2000" dirty="0" smtClean="0">
                <a:solidFill>
                  <a:schemeClr val="accent6">
                    <a:lumMod val="50000"/>
                  </a:schemeClr>
                </a:solidFill>
              </a:rPr>
              <a:t>*זול יותר מהתפלת מים.</a:t>
            </a:r>
          </a:p>
          <a:p>
            <a:endParaRPr lang="he-IL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e-IL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e-I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600" dirty="0" smtClean="0">
                <a:solidFill>
                  <a:schemeClr val="accent3">
                    <a:lumMod val="50000"/>
                  </a:schemeClr>
                </a:solidFill>
              </a:rPr>
              <a:t>תכונות המים:</a:t>
            </a:r>
            <a:endParaRPr lang="he-IL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800" dirty="0" smtClean="0">
                <a:solidFill>
                  <a:schemeClr val="accent6">
                    <a:lumMod val="50000"/>
                  </a:schemeClr>
                </a:solidFill>
              </a:rPr>
              <a:t>*המסה</a:t>
            </a:r>
          </a:p>
          <a:p>
            <a:endParaRPr lang="he-IL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e-IL" sz="2800" dirty="0" smtClean="0">
                <a:solidFill>
                  <a:schemeClr val="accent6">
                    <a:lumMod val="50000"/>
                  </a:schemeClr>
                </a:solidFill>
              </a:rPr>
              <a:t>*קירור</a:t>
            </a:r>
          </a:p>
          <a:p>
            <a:endParaRPr lang="he-IL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e-IL" sz="2800" dirty="0" smtClean="0">
                <a:solidFill>
                  <a:schemeClr val="accent6">
                    <a:lumMod val="50000"/>
                  </a:schemeClr>
                </a:solidFill>
              </a:rPr>
              <a:t>*תנועה/הובלה</a:t>
            </a:r>
          </a:p>
          <a:p>
            <a:endParaRPr lang="he-IL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e-IL" sz="2800" dirty="0" smtClean="0">
                <a:solidFill>
                  <a:schemeClr val="accent6">
                    <a:lumMod val="50000"/>
                  </a:schemeClr>
                </a:solidFill>
              </a:rPr>
              <a:t>*שקיפות</a:t>
            </a:r>
          </a:p>
          <a:p>
            <a:endParaRPr lang="he-IL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e-IL" sz="2800" dirty="0" smtClean="0">
                <a:solidFill>
                  <a:schemeClr val="accent6">
                    <a:lumMod val="50000"/>
                  </a:schemeClr>
                </a:solidFill>
              </a:rPr>
              <a:t>ועוד...</a:t>
            </a:r>
            <a:endParaRPr lang="he-I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69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400" u="sng" dirty="0" smtClean="0">
                <a:solidFill>
                  <a:schemeClr val="accent6">
                    <a:lumMod val="50000"/>
                  </a:schemeClr>
                </a:solidFill>
              </a:rPr>
              <a:t>מים מותפלים:</a:t>
            </a: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התפלת מי ים כדי להפטר מכמויות המלח הגדולות במים.</a:t>
            </a: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פותחו שיטות שונות ( בניהן אוסמוזה הפוכה ) בהן מתקבלים מים ראויים לשתיה והשקיה.</a:t>
            </a: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שיטה זו עדיין נחשבת יקרה.</a:t>
            </a:r>
          </a:p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https://www.youtube.com/watch?v=APbhBPK4n50</a:t>
            </a:r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e-I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איך משקים?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ממטירים</a:t>
            </a:r>
          </a:p>
          <a:p>
            <a:endParaRPr lang="he-IL" dirty="0" smtClean="0"/>
          </a:p>
          <a:p>
            <a:r>
              <a:rPr lang="he-IL" dirty="0" smtClean="0"/>
              <a:t>טפטוף</a:t>
            </a:r>
          </a:p>
          <a:p>
            <a:endParaRPr lang="he-IL" dirty="0"/>
          </a:p>
          <a:p>
            <a:r>
              <a:rPr lang="he-IL" dirty="0" smtClean="0"/>
              <a:t>תלמים.</a:t>
            </a:r>
          </a:p>
          <a:p>
            <a:endParaRPr lang="he-IL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השקיה בתלמים - בהצפה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19" y="1196752"/>
            <a:ext cx="5544616" cy="367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66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ממטירים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מערפלים.</a:t>
            </a:r>
          </a:p>
          <a:p>
            <a:endParaRPr lang="he-IL" dirty="0"/>
          </a:p>
          <a:p>
            <a:r>
              <a:rPr lang="he-IL" dirty="0" smtClean="0"/>
              <a:t>ממטרות. </a:t>
            </a:r>
          </a:p>
          <a:p>
            <a:endParaRPr lang="he-IL" dirty="0" smtClean="0"/>
          </a:p>
          <a:p>
            <a:r>
              <a:rPr lang="he-IL" dirty="0" smtClean="0"/>
              <a:t>קו </a:t>
            </a:r>
            <a:r>
              <a:rPr lang="he-IL" dirty="0" err="1" smtClean="0"/>
              <a:t>– נוע</a:t>
            </a:r>
            <a:r>
              <a:rPr lang="he-IL" dirty="0" smtClean="0"/>
              <a:t>.</a:t>
            </a:r>
          </a:p>
          <a:p>
            <a:endParaRPr lang="he-IL" dirty="0" smtClean="0"/>
          </a:p>
          <a:p>
            <a:r>
              <a:rPr lang="he-IL" dirty="0" err="1" smtClean="0"/>
              <a:t>מתזים</a:t>
            </a:r>
            <a:r>
              <a:rPr lang="he-IL" dirty="0" smtClean="0"/>
              <a:t>.</a:t>
            </a:r>
          </a:p>
        </p:txBody>
      </p:sp>
      <p:sp>
        <p:nvSpPr>
          <p:cNvPr id="36868" name="AutoShape 4" descr="data:image/jpeg;base64,/9j/4AAQSkZJRgABAQAAAQABAAD/2wCEAAkGBxQTEhUUExQWFhQXGRobFxgYGBYbGhkcIBgaGBoaGhcaICggGBolHBoYITEhJSktLi4uHx8zODMsNygtLisBCgoKDg0OGhAQGiwkHyQsLCwsLCwsLCwsLCwsLCwsLCwsLCwsLCwsLCwsLCwsLCwsLCwsLCwsLCwsLCwsLCwsLP/AABEIALcBEwMBIgACEQEDEQH/xAAbAAACAwEBAQAAAAAAAAAAAAADBAIFBgABB//EADsQAAEDAgQEAwYGAgICAgMAAAECESEAMQMEEkEiUWFxBYGREzKhscHwBhRCUtHhFfEjYjNyQ4JzkrL/xAAZAQEBAQEBAQAAAAAAAAAAAAABAAIDBAX/xAAhEQEBAQACAgIDAQEAAAAAAAAAARESIQITMUEDUWGBIv/aAAwDAQACEQMRAD8AyC8SGHN6AacxMoofpNKrQa8srqGa8FSCCaiw5ikPCaiam4ro5irVrzDU1SXjVF09a9KKghrqaMUixaoKwSNr177FXKpHMtmSLmnV+JJ0uBPKqYoUNqgp96kuMPxcbpp1GbQQ+oVma56kus/mo4TUcDxLYiqcqNeg1JqkMRevWHOqDKZ5STzHKmB4lxPtyqS2Vhd6j7E0lj+NhmSkvuSaVw/GViCxFW1Lf2JqKlAUkfGklLaS/lSa/Ez+0UdrFhmsSLFqSGIx86hj+KlQYJCR02/qkvbF6YlkVk0PFJs9JnOKt9+tQ9ud6cWmV4pahKxzQNZrtUVYtE9rXe0oKcRn61DVVi0x7YvQ8VdCViGoE0yDRPaV4F1CvGrWDR/OvaDqNeVYtfbc74EpI4Q6OYZ/OqhWVw1kpxOztI5Ft/Otbj+O4YQUqd9mG9VS8XAxg5UEr5tHmGm9xXz+Vem4wH4h8NOEQEnDWg2UgMey03B+B26VWF4es2SfQ71u/EcsjCP/ACggGxuFDYhncV7lvFsFFp8jW5+WueRlsD8K4y8NWIEgJQNRKulVIy/JPz/uvoHiX4jViYZwmATeIPnzrPIMy/38qfZVc+lEnB6eXzrjl3Zr7/751oFIbY1LR0tV7Ap8LAG6T8j/AA1FzCmA0pLFMvJBtt61cIw94NHGGbjbqKuaZzBIN+E2F/l3pxGWDuACBaxO3mK0hwXZ0BXNLGLdqn/jMMiApPdiB1O7eRo9jWKPC8JQoOUsQ0iDGzSOXpUsP8PpNmUNxZ7wDIt0q0KA5EHqJB58uvwouHhpZpH0q9lLNY34f0niQUgltQLgeYuaFifhyYWB0P8ANa78tigvhqczFj6WI6GqvNYOIkn2iSkkv7qUu/JgI6CKfbRYoMb8PYqT7upLsVCR60liZFYLAE1rMHPFD6SfJ+W4qRzmGoHXhAqniDpNuaSxlrvT7qzkZEZBWyT5135E3I8604wAobzzeoZvwpKQCwCPK7f/AM0+1YzByX/YVEYKee9aX8hh8k/flRVeH4d9IPaj2jGQUkcqlh5dJuT0rWDwjBNw3P6RREeCYJkKTHNx8np9sWVmE+DEnhU9O4P4VxVEaWPStArIjDBVodIZ1AgpD21EFx50zg+MkDQGCWkBg/dpN96vbTk+1Ir8IFPvrDxCJ71VeI+H4aCQFSD39a0+NnU3HIn0pXHzuDiBsTDSthzIPXiSQRRPyVXixq8JI3JrjlTtNXmcyWCpbYPtNLD32gzGr9Q6sO1MZXwRQlIU/Qs/xma37YzjOnw9dyG7kVBWVH7gPvnWxX+ElNqxHS+yt+rV4fw1ghmBIEk6gx71e08WR/IjZaTTX+FJsR5H49q0SPDsFJMDs9u1FwxhgsCOs2o9qkjPD8Nr511aX2iOb+deVe2rjEs/4gxIN/L7a1Vas48A+h+3q2xskcRgSH7Ac5e9jzpRfg+n9RuzM3x7fWuHRuq5eMp5BIZrk7H+ajh69kkOeXz25b1cYfhoaFJJf9xHad/9VLF8LxBOhxuUspXdgX86VlIJymIRMHv9+lMo8NxeaH6nfvtUMTH0luJwbW6byD0o+czBwQl4cOIlvr/YoQyfDMfbQtXRQB7MpnpLPZfHwy2IhSXdnBAi+k2V5UtieJKMg/GksbMqV70nm5cR6VRWxaZfMMR3c1ZIxI2brWXGZUG2Pn8KkvxFbcxs7dP7pUrWYeY6h/WmgsmSqBWIR4gr9SvJwe1TRnFEwqOTmNrUYeTdq8QRAcEb2nv8ajj+IZdnUCDzQfiQX3rB4mYVuo/A/Y/mvcPEc+8e5/oNVi5NSPFgGIIfuOQehp8dxHKdSSC7helSechQYWE+lVXhWGFLSCXDtDfYrYKwsBSdOKARsRChyIV9ipd1jRi726yPvtRtLNFHx8ohKyMNepDwoAh55VFPKx2tPrVoe4SyGLd/s1d+FhOIfZqZiGli3LsapcxhLAB26S3e7UofEVJkFm5NVT8BZrMqwlKw1AhSCQe4LV7geMMHIL7yOd5qtzmcOIoqKnJvzJN+dK4iidzeLEebinHPWgV4yORL9vjQ/wDKAFkj4/WqU4jOw6W9TIqLtBgDzL+lOLkdzeaUo3tYueb/AMVEYp/cW3P3vS6cVgGqPtSSGbty9f4qkGnEYClSkntypzK+FlTk4iEtfUSYdvdS5UO1t2qrwszicx6/fSml4iyQ6hbYfPzqMxdZfAwEKAc4jN0S/QXPeO1av/PIShsJISd1R8OQ+NfPk4hAmX+2ouHmtLFh8PrWcbnli9z3iClmST1vVerNHZ2D7A9N6EjNuPdFubfXvRUZ5JEpST0ueXelBLxlbgf6t9aClBJ4Q79Ptu1O+2y5uhQ7H6Kd68T4sjDY4RBBccWGH2Y6iSPlUCxwz+0/L4V1WZ/EeJzft/VdUejgxPXfb4NU1YgNw5HX72qjwc1a/l/NMJzon+n8xtWTq2GJhq96CLEffap/kn/8OOUq/wC50jyIBbzqkGMoks47wNretWGRwSTPJy5bym1VOls1kMz7VP5grUUiHKTDwQsXF7KhjatBm/DPbZcDTpM3e9pI36fKi5fKBEv63+Pyq48OwwoFLwro7kDkfv63I8XzbE8AxAToYhwZIHSCdz9arsfKrR7yVIJ/6n4GxrV+K4xSpgTBmXnttQ0+NsNKgFp/aQ/puDYRVrNkY2XgkdCPnXntxvwm9vu/0q/zqELU+GhSU7hSgZfYsI70IeGKLObWf77U7GcU4W5dM9707kvDsRZ4UEs/kOo3b7erzKeEhRFttg3nDkVrU4GFlMIFX/lUHEsydqrWp4sVi+BqSGLOQC9m5j7Z+lUuJlSC0btEu1nv99zWl8S8ScxYv/MbGqjFxXLzJ5xy4hz2EVQWR74fmAjYi2w+3vVpiZrWC1uu3nVUAytUE3EfxRf8iQSJcXF3ILHqO1SlMDANgAbzs9yfne9Gy+SUeR7bd9xFDVnEliVN8Zb0c0ZGeJHCDHTyvQel54dlNBm8jzs14vuKH+OjhoSlBw0KxHcqN0i+kFPvKhnIN6oV+IkqaT6xG583qGbxVrlRmPLo5F6jbMIIySC4Dhzs/lcORdvrQz4G5PG94Id+cvt5d6aVjkEQ/X60fDz5EkR5fM06xkVGP4IpD8LtcgqIbeP9HpSysqQYCSZdn69LsHrUjxJJh26v5DvRPbIUSVJCuRPvX2N7/Wrar4xjlYJizd59KilAexB+cbWNmrWZzDy4QSla0LAhJAIVOxBBHcg1W4aAA5T9xPnHwp0cVXhMnYg+b+cfSvRjMR7pb7k8vJ6t8NDxpcftHrfaiq8Pwp4BJ2Nurg2ntRqxnl5gvYcvv73FQGNyA6/La9qv1/h1GIWQoJVuFi0s+rle4pXN/hnMJDjDChzSAp2eWS553rUsF8aqQonl5D6P9zRk4V55sPqfv1qGEhaQWHJoa0etSZQkn4R2fnUMHxMBLegs4blZx61HBZ3EXsBI+Y2vUMPWz6t7F/ltRsJC0l+EhvuLmojhSNh97711FGKeYHT7FdQV4lCEAMGHe3W0dKgvSVfpcbs56xa9Vnt4NiIcxFjtYffOvcPFLjlybzOwH32rONascMJEj5AfewpvBzGmQQ45AfLn/FUQzq9TAvzDhuoi/wDXlTKcypgFM5ZjDy7DTzbl8Ksq1fjxFR2++U3/ANVLD8dVhkKAEFxy9HDz97VnFZgg2Z7AaTtztao4viAAZK7iC4baWHpNWHkb8QzIWSpRAc7P8N2u09O6C1IEh+V3knbb41xx0tLkiCzQ8aiUCByj5UqQFF0qhTskEAsHHvBw7eew3FOM6dStw4no8yWE9bRTgxmBIno7Wfr3qjw8uRxEwDzcWiZDt0eN5rlQWBKWDX6uDDbMI5bVYtXP54jp6+gAmh4+OpYZiT5fMm8VVIGn3m3Zwbt1U/rytRFreLbtxW6qJcDaTymha9WHSWS1neTymfi+1F0gjUbMedo2YBoF259oaIuZs1wCI5xA2e4s1Ty+XhlTcF3EudoMdvU2Uj7ABgBvcPPbn97UfK5XWdIERwye/wAqscrlZBFuggzMqdx17VcZfHThgkJJYEiG1Xhv7orU8UfDfwrq4l8CblW/br2pvOpwsJOjDSna76jeY6AbU74h4pqACAyW4UgRzM79+prM+IL1naxMdL8PLnHwoPUZ/MNqKt5kE9IH30r0Y4IDPbvXuNlkJAjU78JAUR30kaTAMTNmag4eXTACSkmQA51By4ZLlv49NZrGiY4e9z1t3V50FeCLuWHIlvKpLwcRgEpJ5Tu++5uKby3h+ItylKj8Rd5ANrGjuIscNLmCWsZjf3e1SQm/EwLQO8QL1oMn+E8Vv+QpQ/7yA12ZNz6bmjJ8HwcAOs6jyAjzMfAUbTPGs2MEkehcCT5/ZirLByCv0j7AE3v9zT+Lm0bJS12+/wCaRxM6TCWaTyb4se1KyJIyqn0kcuVjHTmKMMECBIEgkuNpFmB78qTVm43Ae3Pqed+frXYWOCbqBG89OfyqXR7UwBN+un1/uvMHNENpLM9mAHnzsKTxscTfz2vAfapJxXEAkWt8GPLvvQdO46jiKKlHUsRqUdUNz87vQFZVBb2iHIiSp/V+9eoxgOTnlP2YppPFYSef2wqJXE8Ky5YkYgfkf5AB7OKrM74IlLezxgtKixSUkKs4gghryDWowsjqukkefx57Gm8LJ4aBxNO21vjTKOOsYPC+hHRzXVtjmUftbpNdR2uD5ph4t+IKI6W3DhpLwwN/Uky2ae5Be7kEXPuuOu0x5GlRm2Ym4v1B+7NRsrjyH6GCDESWtDC8RBNdr4MHcbHk8Lm5MWJB4RZpt1ExUsPEeFJuI94wP/aBAb6GKrl53YOwi9wzb2h+dcM68ksZ2fmAIZiATfpVwuJb4K3JDG7GBOwA3I8x/PYg24pZhwhhJMEu3qJPR6dGM76Ye9zYi7/P/VFwMwAllPeAGA6uRJts242mv46liVDURqe1ikQWiIO0HkOVRGKHJUSrdy4HN3eSJ6dKS9vJ69Afjzv1rl42lxCiYclzYi9usRarjUeTiWAeOTc3c7GxsPOgIkyknZkkyH7ONt96AM0S+r1J3cMIjnDfSiYeOW2nf9sXkNOodqONRzCb/sBG4hjswDxR/wAwGLSBZ7C5Zzc73+dLIxyxU/SxNpJAN2An+CKcy+TUdLe6TCy+kyxAIEpGpNoe4o40lv8AIu3CHU7bWMs23Rv7Ng50glIMwRYDpz+NQzeXAIUpJ4XSQSSpyeBmMmUjYOpN7UurJe0UoAy/CSFaSn3hxkS4JPuyJcA08UfV4stogF3t8GPX7Y0tl8+ZOsnUG4i7bwpp/wBd6T9mQSh0kaUuSYkahJAKIKQRd+4FeqWQSAkK0vqBJIEQoKBEGWkv1erhUtcfOrUYWAn7gTdpqeVxSVMSoiHawmOvPrtVKjMBi5huYU6gHJIuI1HvDMXow8RA4SIY36B+UC/80cKF0vLCwBEiDcbmFW7Tv0oJyxDDU4DsPdFgLgdB09a8yGfCjKg5c3DmeJyfO7H4VYLxEhyPr9ijLGsTyOFpBchmsLN2+PKn8vnYYwpixYPZ4LcmqmOdAUS7DyPr/MX2NFRjpNjHwe3PpV21KvDm9RuT1N/OL9KVxcPXIB3HR+j3ilBipfl8hIcDZg+/90RJDCYPIM/Sft6yXYGQCv8A5Akh728jM9K8X4aqS4LWYg/Hbzr1eIomSYAZ72hr7Uxh5goMKgixPINYCLC9WDFDmcFi+opG8HaAObd6gjCIIJJJfb585d602PpUxLOegfrb60VHh6HJcNbYzbvSOLPjLAncy97bb9Key2EHZT/CKusDw4XSUqbax6vq/u29TzOYwcKE4SlK/wC4YegP1oxrCmXyYVIBbm8bb04kYOGH97r+n+apfEvGcRTAn0gC0DlVOvNmAokdiXvuN426UYLWpzXjQ0kC3IMB5tVXmPFi/VpH81R42ZS2+9gP92Nvhel1Y/FYEcyW6ydv6rUg5Vdo8SU126aq6qBWfUIBH/7/AMbV7Tg5VX4qBYrZxJg6oEepfbm1qHh5JEHUXbqNyJiHmxr32KHLJsATLH0aTKYHS7VHBwwwMhL9gR0YMHYB+veurCIyQcDY2Dg23B2mGi9EGUQD+pRAkksmzM4sw/jrXhCix1FxYmC1/T+aNhlaSQbvcFhz7Xm4mjaksXLIBLJZibF7B6VGGFFksG2AJNr7CZPlRNSoISX35jqIt60zhYanMMCASX97kbXfkdqO4i+HlwC4YzctPm0UwMDDIIgGGgsTvA2gmKNhZQhTEzI4pAvJDEhJMvaPKrDK+CqLQkFMtABh5LMYd4aC4LsDl/Wlfg5JDBg5IhywLiGeFJLp6H4myxPAwpD6ZDEliAolNpUHdrh2cTWjyXhelTKJFyzsS+0Xh724eTU1h4QwhwFQOolKQkgqn3YDlLAB2cg7EgVnk1jM/wCGUVQ0guWZxpSkhKip0iQHHyqzRlXHsw4HECHYAEabu+ptT7kA7O58dWkH3gkCyuENpNzYQRdiP3Eh6S9upQD6iS/6miEkDVxixLmQLEgtTtvyUs3gKUosVC6krSuWLElIdPC4SG1WFzJpQYAfElaWUCwSEl3UHKZI0gnsHYgtqPmswpCVqnhJcpVcqbU6NJBPvCRuWMil1YpLqbiToUIBI0qCQD+4EH9QlhWu8+WaS8RyYUpST78galcQcAMSwSovuXidxSeJ4bhqSEoSQoAuIlShw8UAJBDh7OQ8TZYpASSpOpl4gkJQoukKBUxcqCmKpJLkuS5qaMJiQqVhypyoqA1FKkjSYdJSkkkPIktVyoUmNkApgrhMXUSUNqAQ03YFrgkWsQ/43SQEkKSr3SxJLkHhi8AMOwd6vcbBALgnSCUK9n7od2N2EBQbZhbdPExEaSnToZSiTqk6Uvc2I1nuC7QTRPLyBZHh6SlwpgbgEGwdwCHa8GYejoIa8m5JeC5ebm48nvUsykIHCjjbkoMGI/Up9LaC1/e5Ck8PFUQ+gsd0gpAhp25EsJly5ejbTpg4QPMmZcQOc7ec0VOEROr0A+LCfSgYeYVuktcbdOTNU0LewBLtu5+Pyo2rTuGQY1EEPy5Hzp7CDDhZu/WbWqqQs2JseZ/vf75PD08m9ZmO9FtalPIQk7tzs30ih4ru+oet/l8KWEEKS5ezsA/QV5j4ZIIFt/6Nx98quVWnPbFKQCw7m/39aay+aA3BPM25fza1UWGFSGExs7WLOC3o9qPlUNJLnudrX86Np1arWQSXPm/bbbvTOBm0qJSRfzb1qtSXAtfz+/6o4WY9O3O1W0rHMeF4Sx+1W3LlY9qq85+EV3BCuxAPoq/lRlPN/WvcTPFIABI5zNO1VnM54ViYRIIUkiXIZpd5qpx8q1lM53f4n7ea3CvGlBLFlJ2ChqHxDA1SZ32eItwgJ1SQNQFmh3PX+K1tYsZgoB/+VHmDXU9i+CKJJ0g9WJ+2tXtb5sdliXkpL2cOLR57/CiYeIlJIZiBGtupcGdRZpv2agLxU7qtyD36ufQzI60QYaVWJIJPQktvblL9OdATXjRKQrcEgMmSQwKSBblvu1FWxIdMCLkkDy89j57Sw8upRYSIkGbQSO/m3xby3hp9XJGozyd9xes2xqQJOTJS+oFwXDQXgvMTu/rVhh+Fi5BDO6mJfkI6kH49KtMr4UD08ne81pvCvAUmZADOAwSx5tsfVmtWNbnip/D/AAfckm5JkKJZw5Pu/ATtVth4ScMqEc+hiUhniBtem80hOAbyP0yQBZ4kX3e+4qh8QzqlEsUgPIgFmf3ZcueTcPUUN4c8SzbOzsILj9LABkDeBsNgd6psXPFS9KQS4/Vwgklh7oPCGJu5Y3d6FmcZySVM97kGdykQWnU8ggM0VW4uOkKugSTZI1MASIggq5m/K1akYtPYucWQyU7EpQ37tLsBJTxEkO9meBQRjlRWpRckn3lRBIEgPdTvYBzvKK8RQWYTDhtkhn5lyWIM2L9BPBQqAwKnIDJIIBdZAdRYjkznifU9axnU05nUtUJ6kKCSA2okpkkcJ5GNnFRTmwSAXdfEkhlhUF9JLgCEhoSnlFLHGJgJdI06dOnSCWIIBlmYGCIbmKBiKhQLkAMdLaRcEKVP6SDDOQkOb1riNPIzQ1syZ9/EABDvBUNTiHDgAgtET6rNsNSjrcDjISUhSlpCnUCUoguXbcPsa/Hxl4SlL0EEKlQQzO7lkqZYCSW6iWKqjjKIcQBpOkBSTxEnUSQxY6kiY4SGDQ8INMDFWdmQymSoKS3CNSUpP69JPnLy1DOOEkKLApZ1oKSEWAW6PdGrUTeIAEGkVnUsKWkHiUdQSlQKUyp3BawiQHI5vJeEh8NSylCiNQUQUgg3SEAJuCkN3DsauM+Bpr883ES0hRAOkkhwGIfyBED0oXtyIJsWIMMQSSlS/wBRAIeAdrCl/wAqU6gCXLpBCo95PupaRBvDTyfjhKGs+0OgEMgqcSC5Gp4ADOQ4gXFF8YtM/mlOWUCqdQkHmbjrd+dDx3S78LX1O/w+/ouokcYB0kSCQHDMlQ2mA7dWJevcHEMArciAkuQDaHvLWFHEnsLPEs4l7h1RcARD9XvtU8XxUCLNv6M13++dJ4uNpIYhzIA2tAg9eVtqiFgnYkExYpNtL2aeYt0rPFauMDxF2gNAYkgHeHBL+v8ABB4iHAILcgQ/T/VVOItgIJU9nYgu8EC1EyxUX1MloALPaL7s8/CjGtWOJngpnAAEm7tDCRB7E0TDx0M7bwZJ+F9vt6SxAzPJPI333LDswo/tAHUYB7vB/wBXuaItOpzbh52+J+/SpYeLuSqbmCT27Urh5ge8kuBG12tP3NSGaAIJWHEH0i3y7c6jq9y+YBS7Tbz9J2oGfw7qnazH4UhlM4SH+n8U7i5hwC5PPqHtRjRXBQ7DcXvG/rUsfKvIHJxA2v8AOm0EHb6UxhYYgKf50rFHhpIFz6f3XVo/yaBsa9qWPn2J4cxcpceQc9u3erHJ5E3mxiwjz6tWnx/DSR9G+7nvUcHIqFu3T039N6eXS4qvA8Pffq6bXafh/FXHh2QnpyLPz9WFO5XJKO1rQfpv3rUZDwgJGpQY7j786zrUhPIeEFhqHqIA51PPeJ+zdKZYTzO7A8vlFeeLeJMGT15EdTN/Ssv4lnCebEcMs29nn7jkITPZ5S+K1yxIkdfgwqjVjApjid+R6B+XJgKji4mp2WQHP6vIgliBvBc0nj5pSUB7gFR1D/7OAJuQLX5bbxm1ysUsxGkABpD/ALiQWIuBN9mill4dyFAswZmI2kEBjqG4G0wCR42alSVqEuNQtxAKDm4l2LRPN6WYkghRZ2Sedhwmzl3mQwIFwOkmMVPNYyihSZSXEvuS51XZLcxdvKPEVJABZnJWYAhQfU/EdWnYP1vDEQptN2/UXMwAXAd+FMbvXDLKC+JQKRKSUtO8J5BLPZpsK1MZRVmmJQkpL3ILhVmLBXCwa27zzDmsysrGso4AG0lRCXLuRpDBRUZLTaGJ9xsU6ikrOricCQklTG25kNex3r1eXT+opkMQ5YAgFnBGk6ptsBIvqZAHmsVSAxks4SiAxC0lQUTDcADXs5IFMYKwpVkpUdfGUsViSrRhklQdOosZd7wmlctl0DDhTBilyNJBIJYuXXDMA0mOVETl9Z161KLAFZBDhilosQkpnkGm51bEmtGKVJGoMEpSCQtwoqZTkQn3VOS4DDoQDGxi2kIdKdQBBeykgKBIOkmJBlxAtU14yUJAKlJKhpcl2DlZJBe8l2J6DfxOaWkh1AyVaQvSCeEhOsHi3DCXNASyyVJOkpClgq1XmSH1FyCFag5TJ0gGYhgYqgpbhKV8IJWrUBpCfdTIIK0E9E9KkVHECf8AjH6gQlnSVBJdlMABA0mJO9gIwuHgSSAFKNkrBJTpKnZg2mB+4NdxIdAAKX0LIJ1amZZJhmbzBa8GRQ0wVKLsEvZQ/aCbuATzId+ZFTzLrwypQYgqZBc8LEOd1FymREGHVKWNptg4arliou4IcuCkW58mBEUSJPFx5SySRzWGBLkkRMlxd+VHRiKOzBiYdi1h3eDAPrSnsihA1RHGkJBcyhy8WbztcUTAwiAU4Zd7Mo6k8JK0sJ91ge0Pu2RabTmCGjSS0PLaUqBUOoU/2aIc1qZme24PkEljJv0vzp05dY2ZmeXJL8g+5pvBwlJClAuA7hiHDSSXj+xWL4wrbVZwQ7mBHQOexD7Wfmy6VJkEBnJILkyBv6/Zqnws2W5rDMQxbz8jblRkBaySRpFuKJaB9a53xaNJxUuCGgiWuLuHZh1b0omAySwYO1iXIediKqsTCUA5MiL7C87+vKncvgFXFzYQXm0bC1+1NiWSMRlFiSzszQ5cPy57Uf8AMK97VBgjbvdxtSCZJgKe9xb1J+/JjIYzoCQgEvJe/kKzjRrKZpWqHA3BtZ4jcCnj4kGYH+TPXpzqsx8mpOp3KQX/AEvY7dL0NWKoJ4kvEO7ttAfmJq6Mqw/zB5ivKRwsVLB3f/8AGf4rquv0uT6JgpBg2HST/NMZY4amYT5NWe/yQKTyAD7R0PlS6PHVIUlaCmCAAbHo3MXG071zk2umt7h4SMIa8Qh9knruapvGPxC7hJYDkW5dLf3WUzvji8Ulyoq3eNpB1RuY6RVbi5hSZYkJGrYH0Z2AlzyaZpZ1a5vPuXdJG7mz81FwTHS4qox84CFDU52LzJb4XDDYd6Sxs0FjiUkO7gOwgQ9vKDSpzTgFKgEqDAsWInrdhvP01PFi1YnGCk6g7mxYA8hF3LuAbsOoAcLHXpOoAPMBPWHMPYeVV+YzI1MQDzeHm6bgDe0kmb0DMZhTFIZmBPuuJDhQIhiCYe92FangFpjZjUHZ5DgvcJBIDlmDgiDbpAV4YW51qRcsFSFFNhqJhnsRcbzVWnxIh+Ikn9TvYM0FiGY7Ts1Hxs4SkpAkEWS44hLC0aetyzPO+FgGIAJ4jtKdJfhdkqUrhcEnzDV4pWGAl2BCn1SFXIYA/pClXPnzpP2qVyp5Bd5FyTp2d4doIMFqYRiAq0pOmUpclIfcSSTquCNjqOwpxlFeZOkgrKYZJBYrS6nJcswc7uWPYg9itICSAAoKGoJPIKYvKnKgD2B2metQCUnEcQWKm1FmJZi8hQLOIkmDQ8PNFZI0CQSgqfXaVHSQWv8AEPy1P4hhhNpKlNiAEa0sVHhIUyoOmWjY9iqORxAEADhJIOzEalkJUGeyjAjaHLjC0qSogMkAwRKgZgMwSwANuvMDXlyhbguASHTpYnVN1AJBd2dpI5mn+UGEKT7VRfDb3XZOokp4laZhQ1OmC5f9wK+PmyVJcELc6SoIdRYpOq5V7zyxHExCreHCBcrWVKtwq0sCC5BJ4UnTDAgxDF64oKVlQQpKtSWDEKUTKUpTOkOxYyIrXSMZnFSVsNSkpLhaMV2AOokBTBRCY0uHUm7l6mnEcPDr94khkK1qcMfdMrUReAd6DgI1OEnSJAdJYpccYQonSdJuBcPeabzWEVD/AJVgL4iQsSpRLAhKXbUw4xLKaWnFz4QK8VOk2SGg2B4Y4Qr/AMhgEyHPdgow1qSSjS7OyiGMswSYLS7uGB5GvcstL6lEs4GoPuARckPwP6cqlmMUaSUKKGA0ggOlXuyUqJCyHIdxBHWqRFk4q8HESWEDUOTFI5yAYkXSXkmnMgAFag5DnUZQzgpBWpPuofYGZ70lhe5xqaToKQdQ0i14w2IPXmWomIhWGthqUAZ4iAWSkBQ85tyam2KQxjFJ0h1pSVQR7zMCDBcAB9ofzoGezISSxKiSS7sWJ2IgdgzUfJ+FjEX7xSwGmCZ6PtIm9NjwdOEvjKjpB02CXAEAlpBP2a58pGsVeDmmZDlJKkkuWAMtJMQSHMW8m16ySxAQqxIKpOzkO+z95qwx8qlaJSVq0jVqTEwNJYDrtAd3YEmS8LKVhCWKGYKIBGouCZnb4Nd6L5z/AE4rkBSQQWUYCiCogJYMDyLt2YENXY5IQo4ayVJUHOGSZ/8AW1+VWmL4QqTrw9CQykAmBdyDDu55d6kjCVA0FSVp1FKQOwfkPPyFZ5LEUYgIBIDAciCxAuDL3FCwsR3PEX5MOFzMttsaZy+XWX9ogtpPEwA2Ek3EielJ5nDx0qSlYCQCWIlgQZMzG1ZiL4yyoqSVKYsCEJBKohnEkM9zvAFnsvgrXiJZeIdIlixYvfbkYL0QYaVqRpSSpyEkMHbqos3OlM/g4/tVEKCEsxCVgWgvq2Dj1p3f4sEzuYGGtSD7Nwdy/wAa6qPN5PE1q4FFy7hj5Pu1q8rpPxz9s9tgrHdgFu27PvDv86Tx805CpBBYCeovu5G1ACQ7kFnHc7lkgmwj0tUc9m07DqDaQASpi7EsIeB2rlPl00ZeKlTAnSmAXdo7AsbAd96WRMD/AJC4CQnUGjkW2cxMmoKzLMFywYMAAQbOkm279hTCcwLlyACSNiDDACwIdp79LufARRlgoNpZzJJB6FgCPXrelhhBDnUQkXYe8Ygg7ReLCzPRBjhSlAFwQCkgpBfhl58xypUYAKS+JqEaS7gFw2qASWALbcq1L+6DP5daQriLTxb/AL52/Y/fd6ArAwy8qBLso7vIUQSqSQHHW8V5/jgB72uwZQh3F1Dk77TvUsHDYtISkB40gEAspSQeE+8bVrf1UF+UhtRJh1HQJ1A7nkfNg2xomYwVslTLWQQHNiN9KRYA2cy+4D17j+0TuniYh2U/MJJksQQw3716skBiRqdLhTusTqI0nh2Dk/pG5h5W/YCzZCnCUKJIKS44XJ4VA31QTQEYYLBeIkA7DUzcRYlUCNYZv3dKnhKIDlwBuAR+33VNZzLAk+VDxkglJGGrSkAkzNrghpUGkkSIO+p+gLgYIJIxCoiySkswZLcLBRVf+69TkQCkgkAOANTONBOokPZg/Q7NXIUnUk2YtZw4AHEEhzwtJ5dKJ7RtISpOnhs0nSNiJF9+/wC0F8rPhF8XDWlKVEpgBuHhYxDlgZv9a9Tg+zSpydIKVK1HRqYMxZ3lyGllGp5zMpQ2ICTtwKfi/wDYjhAHfreo4OCSgh7KGnUX4nYOLOGJ6OY523NqLDG0l0w5JUUgqAQDo1A3SHKmDP3qwGfxFIAClB1JB4Gc62eAGNxJFqkvLkqSRhkueIsyioABhqslxZht0aK8ALAASpKSdBUVONR2mWtYgSWvVb41SFMtinWhnN2QJcSHKmL8Rdju29HWQOFB1a1Ee8SzlLs4cJvtcdKdwvDU4epLOoJKSSBuwTb9UfHyLAwtSrYZIi0Mm+kkRqZ5niImKxfONYTTl06kvwhxwJ0uFKh3ZxCUctgAGoaEqxFLTpQrUpwZJJIsCp3LvyN2AsL5OTSQ6kkIHEA0ElxIJcJZr9DXp8OBVqTiaSEiyQSXAZ3swLTDFrVn2U8VVheFEsSEKfSlKWsQlLkvtdjJptXhAGEcYjUoKGlSdTEOGIMho5c22q4xsNGErh04qmDwlLPKyW5vIHpTWVxV4iFPiYYL2YkhgzCSGccp9aL51riqcmBhhOIcMuRpfZMGQ0gT6t3E1+9qUklJdKRyN9ZAuLC2w3u1n8RelIU2pWrUVSLB4BiHrxOOghPvl2DgQJIBf9Xl8qx2sJ4OQWtSllRGGQHIAvAYAmW+dS0hAKAkEKIOtRLCS4BAvPxpnFy4Yr9odIgoDsWYl7X+FBzuNgrPEnQg/wDbcCCHMVakM3hJ1qOKl0kAcIsEyAkEy3xtNDyeVOGMQ4YKUqYJdRBHkH1FubDoKChZQND8YCiDiaTYhmJMGbj+aJl/EAoByAVkggSbvd47uK139J5m8lqSCVqYm2ovHIHv2oaVBKNIBWHd7q7vsLWoi80lQUji0J4kgABRvqcm5cWrzN+IhKAgHZwVBpPPTe+9G1F0YCytIUNAYkJJGkJ9Iv50PxTWCpKdI5aTwsRLmA9r9KZxs2rRDO4Yoa24tM/OqxGOnCAOkYhf/wCtoBNlEcmaa3JRUFLUbJSzBmC+Q5V1TR44WEYXmDXtP/X6HZfFwdJGnEUCTYlyORJZjJjk1Rx8RSgXUFKdipySQAHdxxA7PIm1dXUzuChYWFiJZS0lSA0lQLElnAc7kVJWM4BBYo1EDm4AcbJ3jpu9dXVS7B8FMTPFRDFgkMIn9RBN5L2eIGz07lCUgutmYDSD/wBjO15sztXV1a/J10kMLNyzKVqEDUXfhYqMPt8bV7ksyeLcgOAbnmXLtf4b11dRfgalhKCsTjDJudIGp3dhsGTAPTfcOJwqJCe4cBuHtYRbnvXV1UvaHy3EoulAU4Li2okqSREEDpd6XXl1ahoBIJSxVpJdtJEnmGfoDFe11O55FLCTxSkwLhWkggSzEtwgBmDl6nmcqhZACiwUWcMVAyplMWU7yQ1rzXV1F8ru/wAUcjJAPOpQBFiA4JDJLvuQH2qCMNSv1u5Z2YnfsNwN9rW6up2tHzi4ntAgMVYjJKQBLwAXh4d9vIUzlcqeNZdaUiLAPAMdzy868rqz5fDWLj/GglJIAeUgEyWHvMwJjterH/GJT7x31bk3IDmLAmvK6uFuRqRFTawBdSVXc22PSetAy6xr0LCAwAGkbgxPZuldXVqFDNJIdnUUmTAN3b+3qOTXpLpgqZyQAE7AMCSTPyryup8hUM9j6dWqVmEqLlLkzw8mHnUcnn1JGlSU6gzqDk32BZr/AOq6upkH2UzGeOh5dElJsqxBJ7fSkxnCCCp1qUwKSwDNEjziurq1n0zTC9CShK0qII1Eq0qFrASybxFzvQcTD0pIwwHLKaxD2JP0r2urP2kcVAYLB4bqTuYkuAN5b40HEzAYJQylqPFwgcAIUznqNr11dTPhUzilABQHBSH0sCHjcnnVfmcspawQw1OeK0C4ABnvXV1W52qb/IYxlKkgbcI2iurq6rf4n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ממטרות </a:t>
            </a:r>
            <a:endParaRPr lang="he-IL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3425" y="201850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https://encrypted-tbn3.gstatic.com/images?q=tbn:ANd9GcRRYBiO6yWObwnBgvGNw-yQ4wyKrW3ZyACT3qat0dCw6nH7gx-M4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2762250" cy="1657351"/>
          </a:xfrm>
          <a:prstGeom prst="rect">
            <a:avLst/>
          </a:prstGeom>
          <a:noFill/>
        </p:spPr>
      </p:pic>
      <p:pic>
        <p:nvPicPr>
          <p:cNvPr id="6" name="Picture 2" descr="http://www.ecogan.co.il/_Uploads/dbsArticles/_cut/F0_0136_0125_80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714356"/>
            <a:ext cx="179546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קו נוע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0962" name="AutoShape 2" descr="data:image/jpeg;base64,/9j/4AAQSkZJRgABAQAAAQABAAD/2wCEAAkGBxQTEhUUExQVFRUXGBgYGBgYGRsdHRofHB0YGhocHhsdHiggIBolHBoXIjEhJSkrLi4uGx8zODMsNygtLisBCgoKDg0OGxAQGy4mICQsNCwsLDQsNS8sNCwsLCwsLCwsLC8yLCwsNCwsLCwsLCwsLywsLCwsLCwsLCwsLCwsLP/AABEIAKkBKgMBIgACEQEDEQH/xAAcAAACAwEBAQEAAAAAAAAAAAADBAECBQYHAAj/xABOEAACAQIFAQUEBgYGBwUJAAABAhEDIQAEEjFBUQUTImFxBjKBkUKhscHR8AcUIzNS4XJzgpKy8TRDRGKis8IVFiST0lNVY3SDtNPU4v/EABkBAQEBAQEBAAAAAAAAAAAAAAEAAgMFBP/EAC4RAAICAQMEAQMDAwUAAAAAAAABAhESITFRE0Fh8ANxgZEUofEEIrEjQlJi4f/aAAwDAQACEQMRAD8A4NnMyPXBgJ3wrSkb7YcXcRtj2Ueaw1KmRtfDCUrbGQfyMLvmgNtyAR0wEZl3OlZk7AdcWRimxzNZnQ0C9rnCprO9hfy6YYpdkPc1LRxb43mPhjSpoigDTpg7k7/A78fPGH8iXk6KArT7KIE1GAi5Ejb574b1JpldJA+zc+nXFKxUbj3r8nfy2jA6VMLqIhQTyY9IBnHNyb3NVWwZKmoaotuLETb5b8YqqEDUwvwAPPfeY/MYLlV0qdMA8NJP8r/HE0k5apadl2Pw33xmzWIFgxItpWQJJ324AxYZUkxB2sOPgdvO+H3bSpZVbqAIk4WouxX9okFpgAydugmMGbHBELkiLiN9/u48sE/U/je4HrbnpitUrTgItzBjVIk+XXzxajmQSQdSxGo3A9ATb42wW9xqK0FMzl2HLR+fP8zhYKB19MaGXy2kNoJM76pJvN5Ex9+L03WkBq3ubbn5mItE3xrM5uCMxo+7p9uKs3y88M1c4znSi3IAv4ifM7Dpxhzs32fYnXUN+Bso9eSPqxOaitTKhb/tM+lkiwkyq8sfLeBh1wFpkJAA4E33IJeLsYiNvLGznMqi3qNAEeQ3NixuATG18Z/btSmQAVBiI4Ckjp0sPzbHLqOTOvTxRkZZy2oaQXO4iSBzvbFhSDgw1+iiD0k+WHadARrLSRe0AGOADwB9vFsBSkdUHTfxMoGwMG5JFsbyBQFKuX8JWABMefHEz8cWfJsouRo2MTF43gfhjWXI0x410ydzuTvsDt8MZ1fO0l1BncwSIjkW320+XliU72FwS3M9KQWWBAuQF+z/ADxapRN4EeQiT5wBt64Jl+1gzECkNPJm4NuYjjbBHdeGBNrEkybyDFzx5Y1b7maQm+XMA6RMjckCOR67Yisb2+q31T9WHatQsSFUnoAsdOd4/NsDIBOwAkWiNvLzPn/KyLETWgCbSTE3P2DacXp1IMgk33sI8vLB2pqCLXGwk32+jYn44rVoKCCCGJuABpBHMSB9U4skOIMkGdTGZ4E/538sDrUGiTOk33WN+Yw/T7PqEeJYn6MwR5kmTguaoqlOAA17jcW5PoBjDmuxvB1qIvkWsZRAYAm82tEbYE6qDBcsB0E/bijHqOLbmOnwj7sUduJmNvvw2zLZepVXUdKWgWO/qSIwpUbjgbDBFUyRHpcfG04E6HztxGEzYCq/xwHvPT5DBipPEDqecU7s9D8v5YyzaNCo6qBzOBiqWssny3w5l+x9Kaq7aVF4kfn5Th586lHu9FPQrXJG5HMsb87W4x1zXbUzhW4DK9iMY71tHOkDU8ddI2Hrja7OpqtN10hJsdrA7AtMmd52GG9QECmATAI5txJFz88Z2by/eyhY6hc3iOlgLY5ObludMEti1SpaJnTGkQYIEC0mT6nA3q28wZ8/s2x89FkMDTERfcD1xPdlgCSBETAPEgHiecSoGDp0SenXaRzPp64BoDEBtwTp1KACeecalHLsbhojY9fWR62xT9TZiJEgSDq0gXmfEDY7bdd8XUosCppMILvpB91QOBt6AdMXGVJ06ELAmQevy2vN5w4MuFEAyT/CZIvfx/V1xVnqKxKFiIiLiI4AJ2v0xjN9jeNFTTi0FJ3A35tvfpv/ACr2hlHKwjhTzckj4dThuGqElkJjqYG25PPXbA8xXVASE1E2mbW35/DGVJ2LqjMyqvE6p6sYA8jf02m+Jr1YAIYE7wAQB1556C2B57PKblhIEAWt5CBhbLZKtmT4PCvLHb+foMdly9D5229EWzXaE2EqP4QxOD5Pseq5UsGRDMk7gDmCRuYGHux6WWpy4PeMv0iIvGyg2n5+uPq/bhZyvdArcgkkE7Rx9QH44y5vaKNKC3kx6glOkCqrHnBv1JIvPMTtPSMLr2pSBeSxmTJNt40gb7SbCDjHzmaLqNlE+6D63g/m/GFYXrJm22Mr471YudbGtX7UGlVRYUHSsydIEw1zvxfqcJvWjUGbxGbLYept/nhejS1T73Ux5fVh1FQWH93czfmDb5fdjdJBbYmaiz4QbReT8Yg26fM4qtQmIHNjF/Wd8adPLREqCAL+vHIt8MHXKSZjf49dvqwZIVBsy8v74mVNyTbxfjvhihlzLOzSpHhUj4/PDeZybbIADbcXPxj8+WGqlAKR1tuSPztjLmdFAzHvsTDbCIBsLSZ6dP5xTy7NI0kCAPF6bb/XjWFEEWlj5WAG0CMWFAyvQbGfLzvjHUNYGZR7LEXuACT93pzhM1VM6VYEXDSZAiDsReBYXGN6pky5hpVBeATM9dxA2tiqZBAdZ1Ei06jEecm/TB1OScOBHK1lvB3nVNybDmfL83wEkiNFMFLbaQQJA9T8PLDq6Q8KiAASxiDJNgDMRv8AVimZ7szDX2gnm5AI+XI6YL1GgAzDAMaiqqgnQeDHUG+ryGE+0dKiLKWkhViPK0AjzJnY4NUyNOwcw7bKBafIRb6ucZjU1WNiL7E3PNo3HIm3TGo0YldAWaSCTbn7YtihA5JH1/eMOAaQz6RpAIEj4SOSZwsGBi2m3MA/ZOOlnKgZWTb1n7ZxR6fMkj13+GGDUCpqYixNiLxO++0n8xjO7QzXdsACGsDYg7iR92HKixZNXz+WFjUONUZZbFnUkmDJt5iI3/zxY1sqLEJI9PwxlyRpRHezcyzUDy51fPieCdt8Kdnhqr/tAzAXb+Z/HEZevUpnR+8FrH1uLHpPPONzIZirJARVGn+G396cbvGy3HqGXKwSVURb09ecI9o9pU9KslW5MwsX6i4tPU4x61aoKzamIJPW3l5YDQoqSy2MRN4idrTMHriUFu2Dn2R0KZyjoBQCJJgyTfeZt1vNsfUc+xY+5pJsRPxmJxzTUjBADBgYIGxH2zjZ7Fy2morOWUSQqwb2FmMW36YJRjFWKlJtGouYvYkzzBH8vlh3LEzDL8+nFvTzGEc52qtJgsM0zcSYvteJ9OMbIpqBuxJvzPT1H3Y4TlpsdorUTNR2ZVgRBM+HfzHvSRhynkGiVAc3MEwPrP4YgVNIlVsOF09ev88Jdsdp1jCqrlbWRGJItyB+fPGVctEMmoq2J9r9pafCzKYPuqQR5WEgn8cZdHLvU8JqLTBloYyxBO4Av84w9lslmArNTyzK5NnNJyenIMGJ4xAyubVhOUqO0QandMN5/wB2BvjvHTRHzNN6sil2TTQ3liOWAgeq3mx2vh7M5htgQCSAVEAC3Xbbpj79Tq+6UhiLAmCRN9zMAkbbSMZlXItUCuatMBtgaiKDNxALAi3lOC03qzeLS0R9qDMYn4k+GLT5T9+Lpkl3DTPIAI5vG8Dy6YLTy9OmIarlhMTOYoj6teGENM2FfLBb/wCvpHoOHIjyxOcezJfG+DOzOR0jYb77W5O/G8dOuApRVjKtI2O3A32MifnjTzGVowv/AImidM7spJsSY03n0xTOJTNBtFegjwwRyWsRM3CGCIM8iMPVVF03YpSq0g4SQKhItqAJHNrXJtFvqONBKhLjSi6D7zKQYiZAaL36Y4XNdm963eVM9kyzKNXiqA7QJAo2ItIjjD3YdI5YiomcyrAnSRGZKsLEgacuRqIBE8Xxy6h06Z11SitMaiQiwBPQbCwG8xx0w2andoGiRa8S56QoFzJmLRfGdmO0EYNTFVVDe4BRzJM73BoD152whks2ocKapBUE2pV5BN4I7uxFzIkee0uj3M21sjpnZUIB1G0m8bxPIO+A18+qAkJ1Nlna3zxn0TTYCoa7zNyabyDcETHB+Hw3H3VJmLPXdjMfu6h6dRb4YKjYuUuBip28Bdgb7hgbeg2HFvnhWr2yxYeLTTm40iIjcmCY6YB2jVyyahrIJ4FJ/F1m0c9RhGtnsuQQtdbjTbL1rCRNjaQNR64bhwZ/1GbP629QCF8J2KkfLi+1r4WzLpJBqwREgGDyOCT1GMVUpIQ4zulTMfsK1x0gDyj4YUbKZYGVzi3MmaFcczwhnFa7DT7mzl2RW1Q7kWW9pPPiG/ODfrYpPI0LvqM+Inj5dcY+drUSuoZudIJgUqyiRsAdHvG+4gRuOYr90wC/rSeEECaWY54H7In59bYc+wKMkar5jUjKlQagJAJvxJLTf1PW+F8v20V/eC5MQJXSNhvvfCVOnTVWC5ylLRP7LNAx0/cHe+BimgJP6zlz1Upmb7m00N5nBaGmD7WzzNUZtU3IEcaT4TzM/ecTU7aqEAEieSVBPluN/PFDkEItm8rxaawPEWNGB/niT2LP+0ZSYiDXAP1gYrQ0wOa7VYrp6jS03kC49DM3HljMZ558saLdi1OKmWaemayw+2qMI5rJNTALGnBEjTVpNzH0HN/LBkjSiGp1zyTvP2fgMAZLmxw5lOzdSS9WhSJuutzJW4HhRW5G8c4L/wBmDjMUf/LzX/6+JSQYtG3k+0Amo08tqbYstaoFg8hXpGBzE2xq0+0O8S2VIBGm2bFuCSBQnp5YNlOzQx8QdtRjwiPUzPl0x0+QyCUlEIsQAQXUNtbSesQI9Ol6ej7lDVbHmmeoV0oB+57uNTF3fU0A+SAAwBtyeLjDfYnY1aTVK0w1taVWcEi9h3ditpHIJMzGNn2vzSVGo0DoVHbWzSSdCRuY2ZoHnfyxoZOoi5bL10KwiIaog3TSNcyZ1KbggHY+uOcpS01OkIKytXMVKNLU1KiBt+zpkkz5PWNvMi04AuZqkKaJemzkyP1egOCSZ7punXHWZLKC1REVtQkMXcDSbiFgobf7+L5jKVWjxqkSAQFU3j+LWCLDgYGKRyuXXNaiXzJprYatOXDfAJTH14ntLNpTKrUzObcWA01KoLNdhApaRPhsBjXzns/UexrM1votHzBYoRvwPhjMp+xqLqHdo/igliu2lSfCpgmT0xYtlaiYAzFVH11s3X0Nq00XzVUOoOxJLgMwHAIj/ewu3tFSpmnTPf1fCupjVqgAW2Vm3i+38mO3OzVC1kpgU2pMGXSAA0RqvuCPFAG+MFqb1iC0XMe6JuReY6QPgMacTOR0ucFJiO7VGVgSGYqZHhvBk9fnhRey6RP7mlNzdFiPgN8aXs/2O41adJELvA0gloHXj7/PGvX9nyVMEAnoJ/Pyx0ijlLXucWiUzSYrSpsWJb3bKs+FzER4YIAMniLkOpkAi6dPhNxUCiRYgFgBsLQQAAALCJxrU/ZNkXQNVQmIhRa25Y+m+NA9hrTABNRmIkBWgTaZIjrxhaFM8+7azFZHlSERWGnuyAWJUEmRdhOq+31YZ7C7Yrd+qmprR1DPIEglfFpgcOI8/W+OlznsYGqiotNiCPF4oGq5mWUkk7cfbjMzHsfWjwoRAgAgG3yHrjGpq12CdqZ896o0lgP3YBklzpPzA44BwrTy9R2qVDpDFSGBXwCYtG/0R4jc6ekAa/YvYNc6i6jvCG8Wx3WIhY+IufgMNVPZysVeBp1C5AJIIjmRyPrxtNUc3dnmWVpqGLESoaCRsu4Bld5IkbAxzhrs8aHCkgrqkG8ahYETeBMfHGpnPZ6qSqvSgCB4BEb39cdV2H7ENWYM6xxHFrD4ffJxjY6PU53MdomlWptVDMRrEiDPh2uItI+eG6GaFRS/uVTqCsSICxqjTYaDe3W9jEdTnP0dVNYcsrMSbwYAJsNOoRAj1j0w2vsK6U2AKSVJMob2uPe23xOVsyo0jke2qLaQSAjWLCd4tqU8gyBHHh6iRZRD3UGdLEwwj1MWkbY77tz2HqVqejVbyUAiNiDJ8/nhTLexFQL3ZLRMgiLG0m43tvjUZIJRPO3yeuo0TMbm/XqY1Hjyg9JyKuWIPhkGZvYxB+ufzxj2LK+wRUaAz6VAA93pO+ne++MrtH9HNZmlGPxwpp7hTR5fWqBhpUtpEkKeJ328+cDqUSBJnpGPQR+j3MAyRcER5SQPsONvs/8AR/VMzIHmZ9cOiL7Hk+XyjQDE9B+dz9mJXLlb7gX0n04n7MesVv0aVOIxaj+jl4aYuen5titclrweYrl9U7Cdon89cVXsVnZVUk77A+XJjHq1D9HbKRJEDy+Jx0nZXsalNwSOG+1f54HKIpSPDs17OuNPB6gH4ze/ONCh2drIEHVqEH4jpj3Op7KUn94bYnLeylFNlG4PyxZxHCR4fnvZlgw8BM8/jjM7c7BFMqCURqoJuQsBd9+phR5nH6RbsdNoGMbsHsWnVd82YYVIWj0FJZ0sODrJZ5/hZRxjLnaFQaZ4rkuxqVRVps1MOGmncSwaNVKbLM+Jb/8AtZN1xtp7FmB4fs/HHreW9maXdKIAYBSGgEqwghhNpDCcEFVBZ6VXULNppsVnnSYus7HBmOFmNmuxAonQkXmTAwjS7PqnZVC9fDfkQP4dhPPpv2lZhyreoGr5R4vqxzntd2gtOgy0mU5ioO7oJNy7kIDHRSwJ8gcWTKjB9lUrVsxmM3Kwzfq1Mwn7uiWBIgbNVLn4DG/2PlWbKUkIEBFQrwdPhMj4HGn2H2GmWoUqKe7TRUnrAuT5kyfjg/s/T/ZEdKtdf7taoB9QxmzVHN9k0GD1MudIakAV2lkadLeoMqfMTyMaT9muSLj4f5Yf7aywVqeZEg0dQcgTNJoLi/Qqjzv4SBvjVQKRIgjqMCdFJWYtDss8x8sTS7DuxPJt/dUfjjdDDH3e4cmWKObzPsjScklR4hfCeX9g6KT4d8deauI73BbLFGDkPZinSZiFFwB8ifxGNWn2ag+iPlhsVMQ1TFY0B/UFiMDbshCwOkWBHz0/hhnXirPgIE3ZqREDEr2cvQYIHxOrERVcigIMCYI+z8MXOWToMQDj6cQgqnZVJrlQfhgtHKIuwGLhsfM2IiWpr0xDIsG3GBl8TrxEGJHTFQR0wIviFfEQwpHTHxAwFWxfViItoHQYsIwMHEziIJqxAbFMRqxEXYjHwPwwJ64HIwtV7Rpj3qij44iG3YHnGV272xTytPvKtTQsgCVLFjwAAQT+ZwOv7R5VPer0x8ced/pN7QoZwUO4zKHumfUpaJ1BYYXuRpj+1itdypm8vtW3aBTL5SCKjmnmGIdKlKmVYs6rsCQrKG1khmW2O8p09IAAgAAAAWAGw9Mfnz2Q/VqGZepm3L0u7IVULEsxIgnSwsADa4uOmOwqe0nYcf6K7+tMn/E+JyQ4S4PSuzM/SqoWpVEdQzKSrAiZmJBjYg/EYZ75f4l+Yx46PafsNZA7K1RyaNEz/ecnE/8AezsX/wB00/8AyKGDJDg+DE9t/bPM1c1UWnWelRpsyKtMlZ0kgsxBkkmeYAi0zOv7Fe1b16lNq9PMZpssH0mjRNR/GAq62B2EVIncx0xx3alKnWrVaiFgKjs+kqTpLGSJ1Sbk42/Ynts9miqUpCo1QqCzQsBdUCAepJN+m0YX8seSXwzfY9Qb2ybjs7tJv/oKP8TjGP7M+1efHeit2TmVU1HZAgUHxO7OG7xlkSRDAQb/ABx6v6UMz9GjSHrJ+/1+WFD+knPmY/V1/sG3rLYx1YmujPg579M/tfma9ZcsaVbK01UM1JysuTMMdBIIA2E/WMA/Qn7RVaOep5eSadfUhWbAwWDx1EET0Y7wMA9pi+fzAr13pioECHQoAIUkgkXkwYvwAML9iZf9TrLmKTt3izpJTUBIKkxG8Hfz4xdaI9CfB+miDijA48Qqe2+eawzLbTZAPtSThCr7R55jBzOY9AI+7GerE10JHvgBxOnH55PamaZvFXzFxy8f9eIbP1yb1Ksxy5//ACWHr5YOshX9Oz9Ds0bkYG2ZQbuo9Tj88Gs5MGTO5LTH/FB/y64HpvcDp1+49D8sHW8Gv03k/QdTtnLr71emPVhhE+12RH+00v7w/HHhYpEA8fEwfPby+vBCCLlgegkxMegi2DreBX9Mu7Pbj7Z5Lbv1+BB+w4Wre32RXeox5spOPGXRm3J/DjpiaVM3Hij4Gfr+GDrMf0y8nrlT9JWTAsKzeiD7yMAb9KGXG1DMH4IPq1Y8rNAnYaiBNwPr8flxir0GmJE77Acf08HWZr9PHyeqN+lCl9HLVj8V+6cK1v0q9MofjU/BDjzRaBt+0HIIBgfC59OmCNSYS2sehdZ56YOrLkehDg78/pRqn3covoWcx02TFT+kzMTbLUr9Wf8AAczjgWpiLvMzAGnpabTE/kYGUEXZOQfHcW6BTbB1Jcj0YLsd5V/SVm+KWXHwc/XqGFz+knOnZaK/2G+9zjje76uu30WPJ3nj/L4woWbEefn0i/SOmLqS5LpQ4Orb9IOfP00T0RfvBwB/bjtE/wC0gT/uU7f8GOeNNSd+NgGnmbg225xUZWJPiE7WYjny8sHUfI9OPCNmp7X58mDmn9RpH2Jhet7S5075mt8KjCfkcZ1Jf91ifMN6bQBHx5xDZKZAp1J66Rx6/DFm+Swj2Q3U7UzMGcxXPrWqfe+E2ztRpLVanxqP9hbBBkQdlckixIA/pfSgjxA/5HA2yV/dqC3AM+UicSl5HDwAanM+It6kn7/XFRRFzA8zB+vDr5IKL6943EC48p69N8LDLrIgMZ/isPz+fRysMa7HyURxEdAB+fniRTWJmell/C38sV0LtBEbXG+/8Rj0via2WUC48twTwLSdpH1YBoAWUcN/w/d6YIdMbsTv72+/3YIKaTBUEdNS35mVgT/liHy68KAPWYvvYemGzNMWqVBceKRM+I/nrigqp5fNvxwc0F6KTPX/APiJ2/niDRX+AfX/AOjGrRmmNpTjzHSY+wDpHwwY0+YPwIvYiwsPrwtlmU/QqwSNnpg+ZtYgdMXqQGnQ67jxuAPiQ07AC3l645Pc7p6BXpGxBaBvEj4X5vipkD3STYmY+Fo9OcfCiAoKp711BYzexiCZPqOmLZZ1HvIgFt6h4JjcE2v8z5YCKQ0TsLb7R6wODgrot7hTFxtNx53JnBFq0Tuii/NV+Y3jyN+sWwRMrSlf2SMCbaqrFjG8jTHB2n1nBY0CWmu4JI6DV+d4tfEd1Ezr8vFYiTx+fwJUogW7ikJjdmJMWGm0zfabiT6fGVLRRpwbgBYP8Nj6giANwd8FiAUNvHXSTby6W3/yxQP/AL2mek3mIE6PU4bVhqkKn9zUC0zvMG35valIHxCw5M0gDBHimd22g352w2Gooau8uQLky0bdfDJj874I1ZQLOOlnN5vfw2H8/QM5dKihTojUTsmjqVjUbn4QYt5FrLUFu78QgElARztDW2F7/XibRUxINSiS8C/+sM+unT+O/rgNTMpYamtwWbY340g9Zw4KlY2jfYaAoJktO8bXjkg9TiW/WNR8LAjxQoEwPLnmfIE8Thv2w92AItI8gTfxK8EC4+l0b6x5YpppGYIcC/hR+L/xi09emNCKoaZfWRJBK3i4tp5tH3YoXzFixYLYEkpsdgbTB6/klvn9ypeoQCoROgGRN6ZvcjcMbC23lglJ1M/spjY6Gtv1HWcMd8RJNRgdwe8XnzVTMww33ti9bK64HeNIF9NU+oJgTeTv9XNlyWPAv3BmVovccU+L3mIj+fTA3YiA1KqCJiUHxEaI58vS+G2yqwqNVIuAYZhF/wDdAJ34ncfCHyy+L9qdIUkftKzEkRaCSFO8i++0XxZInFlII/1dRbCxVef7I29euLUlqbqjSLQYkXFwI9Ptx8KYBP7ZhrG4Z48gYHhH3fX9Uyyx4jEk7VHljMWEEQfhtgtDTBmtUsIMmB4Sl+DNpJn7fLHzispko0GNmUxIg2md7xiy5bLklQ7klZE95aOpFrSRv84sutFIaBVBMRLMOmq86uDY/XjSr1BT9f8A4FY1SBtMkFS5kT5SD9XF98WShUViri4veqbTHAMg3uBwfKcCqZWmSJFSQJkzeB7tz8mOIGWWLUCeQSRx0JIBG9vW1sV++stff4LlKpEDSCDYeOTuN5Ijz9MQisZ1qpN7yTF+u+qxEGdz0xCJTBJVIAI5WRcgnVPu7XF4bjAqqUdTTRE/SEqZ33Mgb6TJIIABGEPfdD6ojq30ZiRqF468/IbScVbKnaadxsdtwN9PUgRbbbEtlKZMigSTaC1LjgHefS+Io0w22Wi8xJOoy1o0gAkW+HF8NmaC06DwCxpcAXUAgdLiLR9uB1MuAW1VdNyBpKxxPw384PwxZsu0wMtpAIiWjkSZZd9gbc7cYq2SeYFAbHkeIeuj4GR16Yr90GvdT5VUgxmJgD6SEgi1xrEH8zj5qKmf2ggCbOYPBIkk/f5jE0su+ohqCgkkBSWJBIkWIG/zjBKdKsbKiLu2nVwRbanqMiRv0vbFfkqM+pUoyJrXIhvGNwNpmOn4cYtQo02B/aKbG2u9jNwG+EcxxvhkZauFkLTIjVYvsbAAmnM3+sYl8rWn3KFxBnvD1k2UC0cnp0trIzj7Ql3K38drRDDT1P0pIiJI2xHc0uarTzDKfr1YMErCf3IAsTLGJHwI52G8YpFXg04/tfhhvyZa8Gn3YRpV2aRfSnluAQsrab9RfBVzelSAHWSQZBiYJUnTF/j8xjPesWIik2jcANA6G7TeSpgDkmIOGaOZpim4WnD/AD1LzcbsBHi8+sY5OJ1UijUG1xpseAFX5ahI5MTgzgliwpPIJAIXSL6uhFzG9uuA0syCZK+EAIdRMxYjfVttv188DZzqBIpsAohZHhAlRqCJG3S9+ThplaD06DEQKbBrST0Omw8e8GIO8k7YOKTXhTUmQACT9rmB1HrfC7VVhCyDS0MCkxBPAJgte9+bxAx8MyU0+IoBPhRgoO4geINGkC54MHeMZdsU0hyrTJ1qlB9MAxrJAA3km5O42i2+J7nTpDI5A8UBh1kcECwNuI3wkq+FgFUxpYmx3NtXisv0dtyJ5wNqkiNNMCfDADSDIswqMJ1KwtP0r7jFiyyRsVs17g0EkyLmQDqFlhIDRO2xA3viMzVBaFRuPpk+Yk6oI8RMX46EYxxmQWDaUe4IAIAfY3mbEfbzgtCu2yoYLREM0W5ltJOnVYC8bbYMBUhsZyQVkAgEe94jyQBpPABkdMVrMdEhQHIUm8+psigbQdrfGUTXQ3BUgEEkK4uYAsD7sj1tsRiP18qSwNpidM2M/EGPPjDhwgyXJoU6wMgvGq51GADMe+GEja5H0eL4Jlq6MzAopALEFHa4hrGWhRHI2gm98CzGZ8QCVVuDYrUUQR4ohTIkTE8Hc4TXOwAe9hj4ipLtMWJkgDxXGk9LnYYFFsclyaCVVZIRWUNYgMwHSWcAGL8GB6nA6QLvBABW8y+kjixck3vb5YWyzpUIXVUqHckQTBN7MNKxPG5IAOJqZdmmFcKdtQSFmy+FvFcQJ6EYcaLKxyrVDHSi+6YJgsIm5DHxRF7kA3txgWTrwtwxJJFqaeQI1GSB4vK1sJKVKwQajeAAuqrMyLftJIMi8Xttj6maZdgKndkSJBX3hEFbk3vfzEnpYllYxTckE90+mNwLHSRIJi8f+mcN5au9P6NSnIJJCqByJkgw0TaJEEjnGVUpk1SFMFSSCNIm/wBFbHaLc29cMCopKsO8l11EBSQ2qSRq90yCTcn57TiiyC1M8zEQoaLFu7E2EwLGD5+WBPm9UnShmZDBR9G4JkDV/LrgVSqmoErWABIVXCgreQNcmAdgZvpHxupDUx7zEmxUK3BaS0gi8zM78i+HFBkM0jrWSaIjxHUwA2OwUeajnnfiRUqwCEphSbkGTuDAkyw9WFh54XFLQks1ViS0hXCmVsN0M8HfcW2uCWLeIFgs+KdVz1AB3Ii0z1OCrHIcrV6zBtYBJJadcCAIFpgEEj4fMXDMBCuwImQCF2HVmPhB4PSemEmzTkykrYxLKIM3EMga1xawnfC2sTLBn1SSxJEXIk2knDiWaNPM1q4VJplQUkyQRu0MNQUaT8SJI9YGcqCGHdnSJVtQAubjYk3JHoLQJOFxlwoap3bBSZVgxZRuGkhQCoIExfynHz5V3B/8PAFy2ogG5GoEBTpjeJtHWcVIMn7/AAP12aB4yTJV2lGKiwgGxm+zRAPG+KIhAZWU6isLpdSBJUG4ESBPNyRPOM3L0CYD06jqeFYsQb6TpF+oERNpiZxP6pAhkB0sYhiGMarHxRpMXI22jFitgybNCsNBgMotJHeHeQvuhfeIgniLzYwBqkFW10BJsjeJl+ZJk3IDR+KbsdAKUm6k9L2gAbXG98V0tUhUQjfYz6ySxIA8zFpxpRByGHptAArUbeE6Z1CyjgHkmbmZPQYiipZr1KZKhZDraAQmw8QvpHqRbfFUQovgWWH0oBF91JJibTPrhP8AaLAKU4iCGVWBPUgbm/rc+eFKwbrt/kZaiwkHMJN/dIi5ubEAQSN4iRbHwoDuy1SswAEr4t2+kJgxI4mJHmMDy5IWQtItNwUhYteJtebDz64JXaqg8RQVGgjwrMDTAB2Fh7vl5Rh1M34CLRCKrFqkEmCXBUckEKZiI5BMg7blSvloGqvV1c2G/P08J9wWsQCGPMFgwjTZW1RpBiSBJPngv6mOXozzNGfrg/bi0K32RLZSmVN1LXgarMAZ95gp90xybCw3wTO0lAVX0qoshhiGF5GpQ0mJiZ8t8Z2Vzi0h4CS+rbTaN95vM+6LECT5k/7RDAAjTESy+GT1uI1wSJib4XF2ClGjTGWo6Z1LExGsqR/ZJBABaIF7kgdBJVpsQohSdQHdlySBaNoMwLAWJucZ6ZlSZVdUkLLAtLTxeJPS58zODGuUVgyCxA1BVBsWJghRu0c9eDjOLNZLwOuKJEhvCN5UljaII2A1MOJ85gAbVaYACuy+6YNOBEgkf3QhBjgiLzhPLZrLAkhHJ0rAYpOrw6436GNzBIwN89S1DwgqJmdh0nwybXPrixfksl4NbMUaTaWSxBAZdLSRBuFDGbR8ecDRKbJOl3KxNgQpB0qbQBckx0IE2kqVxRUt3lOXUzAaQSGAgk/QgG+52txNPP0iZWiBpJaF1xIG8HbY8/hgxfkbV9jSy70g4aoH1GXju1W5k6vExCi6kb+u2LV8yNa96SWI1AosGBCgHRJ1Qu82k3Bk4xq2bV1OmTczpO68FkUQog6fnc4vUzTTr0kliWnxxAWWEKImBq6+uDBjkjTyq31BMwVvMoQTcgzDG9zEg8c2wQKgcnSW95yDBsILEXBUyphgN4g7k5q9rUxqBNYyeCZsOpEmb9BYb4vm80CwYh2imGAfS0gtCmIYBQzDrE2AknBi7HJV2HmzlLXq/Vk0kkiT6SZAu/JJBPrGBLnssQ3gZCBKEFTB1AjkGN/q+P365TKyEOoRumoqNMVIaApJCtDECNJiMJZ7MZYuSqEkQZqMbGNJkAA7zyZPJnEo/Ur+gye01UEqZqF5WpaSIggqTAN2v572kmp10UazVVntDakUxN7zMi48wQY5xn5OrQ0ENTpeLxGzH3Zi5lovsLGTbFP1WmWEUUMGYBqAGBJWHWRaCTt54XFeQt8r9xw5qk2iHIIJ8JYwBuLgTZoaR5Wtg9XtKjULFmCMqxAKszX8TF9CTYnbfmLnGV3qmYSmsATCsxBkSAdBgHfyvGBFEklqRbaCCxnfohPx3w4ryFtcG3ls6mgwKXdEFXALAtGxLTYjUNjv1nBM7nKZVSxCM19KMCkEqFggW90yAQLCIuMc8K9FbGnrG5ALaZv4oII8MnmbnacTQCE6lohl6FqmkSYkki0dZEW5xdPvqXU+htVs4jizkLJFtYQ6RDAOFBm5JAaIvbDC9qFWBCVFkDUQyGRYNGrZbKB0A3i2MhM0VsEdreGBWLC9wD0+r0M4ZztMgf8AiKFRKgUFdReSCbEKUYgySZm4ttjGK2N5X9Rz/tJ2nvC7BbqdNMNEgQIi0X2Nh5YU/X9ZbUDF7nT4bWveTHAG/phI50aQrU1SCWkU2k6ohSf4QTYDknk3tW7QJUKEsDOnS5gsPEduirIkcRN8aUPBZ6bj+XzgHumo1pk1JF4IgAWItsvHGPv1mgF/aB0IIhe9fxQBMrBAXY8b2FowhRpsMuyPTdxIaWNUGfCJBtcgARzxcDAMxQAIinOifovB06iQbCZvsb4VFWZcnQ/WziHUvePpZhdXGwA40cQL9LeWJq56lUqMwaJZttEiZNj3Nxc2tGMmioqMIoiSNWnSQCACWi88TCzvxGGOz8+lHvB+rI7EaJY1G0zAELMTIIkzfbz1gjHUZqVO1UgAkGV0kwFmwkEKNRG24IEg2O4qmbDz4qoi06gZAAFj3d9z9ImBzjLNZGkin4Yk/szFrjxaWIt53+vH1IUWK6FptqB90tMiBcNp9Zt1wYJGs2+6NOpVJtrWSTAJEiR4pIXeDfr54XzVNFBlCWQmWU0YN7EQoLTAuBybWutmKgCkqlTxxDMj34t4veM7zMjaZwiTTn93sDI0vwJM+M8SZ8pxqMTMpmjTeiTrZIDAeEME40267SQRJvvvg9E0QChYIpbVIYEzAG4BgSo8Nt9+uXls1RhvCsm0EVCIsQN/XFcxWouLJSXiRr+ekA79JPnhxfkzkvA5mHTUf2paTA8SG3U2gSbxHywFUAAA8QYyFLKN5UEwJ63wBnoeEaYN51EgW6RePr9MUquoJUKQDtdrTta0i9o8vTGkjDl9BmpXECxXSv0QskSSJPdzzeTFgOMANdP/AIf/AAj6u7wTL5vLAajScNCgktImwcxN5uY4mLQDgLjKSY7yOJQT8fHvh04YW+UOZrNtTYGrTqItyiMlgQDps4kb/LqRejdokIWejYkwdJjgG+02GHm7YRhpWlSpCxbUwJYgGDIpyLlrXAkjbFMrTiSaTluEXUQTaCSL9bRzMi2MfVG1b2YvR7YKqGFBYWPEU3+qBFtt8Xq9ouNLGm4Vh4ZUaDO8Qt9hb7MMZdlLEOKSqYkBWYK2qI06tTczP1xeO0M29KVdsrDJphFqGATsVOkal6MsjkYKV7DlKtyh7fYhfETc+DQF0+7t4YMgEWjBsx2xU1mo2V0qwhF7rSoESNPhJLXnUTzfC1PtVljRVpLp0x+wQmxMQGBHQ4o3abapNSkzTuaYMbGQStib7YsFx7+Czfd+/kvl+0qh9ynVB92AQQZJMMCoJHvXvsBgg7Ur0jJpFDDASEBK3BLKyxHE2kcc4pnO1GaHFWGupIpU0/5aCZFjIkweMUrdtNq1d4zOoCqVpqogCBfcDfjz32sb7Fm1/u/wGyfa1Ug6VJiWgQRHIhYEeW2+C/rtdlA/V6jrLL4FZuJI0rG1ze41emB9oe0S1HDhCrTJIYT5CShi9+YsOMff96KrLoNaqqHcU2K7EwSRGwJFt+cGD3xNP5O2RNbO5iSDTqwW8IDHTO/pPOG8vWzbA61YKpUFQUkA6tgYEeG56ERMWyqHaHdkMWqshgWqzERbY7gG3nzBlmh2ohUoS7NNm8AJ/p+FSeR8SZsMDi+ESmuWXbNVi+imp0wDOsAXAPvyF4m+23XEHP5jSx7s6C+yuYQuCdI8RiRO195xP/aMIVADOwhrLKlJ2DagTpU3Fzf0CJ7SVW8QMT4hJWRuBKEcBYvaMKi+Cc1yauXrZiqQHpuFKi7NCjYg+JgYNoE8mMOPSzkakpLVUAljTqLp5JDhCG1xIv4iNj056pmWemxVqhppp1rraL2BPxgT5jEVO0E1HSaukyCA7mQRYEncfKeg2wdN8e/ker59/BqtXzbEqUNMmb6kWIhT1JPiUehHri2SoZ1mZFSmzGSVldUbkwpiJgxFj0xmU+06bBg3eAopak4dpn+FhtpawkRBAscSvbUvqpmsrn6RrMYO1z8ryPjGLB8L37h1F/yfv2NHKZjPHwJlzUAkwCbaLGSGtsb29cUrZ3OgQ9BUClZ7wwADxJYWM7X3FriVafba0y/7bMapMMtQgGYBJCtxvcnjaMLZvtJjDByy3RD4g1gpNjfkHc7mIBjCvjd7In8v/ZjpbMF76UtaHcKdyfFOnVe588aWV/XndO6akxEP4nJIYbIyFmBINwNN7dBjJTtGkELFrrpUDSCdQAk3edgSWFrnk3Ur56mTKooaxBVnUCOIJ3B6HfbFi32/YnONb/udBWp56mKqsUSSJ1iAwO8RaJPHQjjGdWoZqDrqIrLBgsxa/WJiBE9OYvhFu1HKw9SqBaWZn6GLbm2xnrgmTrI7qq1HQsvhLOPfGxYwIWxvNrHEoNcfgM0+7/IelmM6wdKb1XC7hHZpAtOjVq3iLc8YYymQzTsKjEaSSSXYbxIVgTyYHpJ6YWpdvaajhnZxJ9+q5uDI8SXbxX1AiTBthdc+ALO6hr7jxQZsyizTBg+XrhalwgUo8v8AI/RTPIoZqYcLsHfSFJaYCq6mNRNtpN8CbP5pSoNOsHMat/FO1yLCCF0jw2ETOA0e2Kw9x6slbyFYwkmxKElQBqnYX3ucEPaUFQ4KnSW7xm8TEISsahrAZwpkWEmLQFsX3SJyXZsaZc0YK0apIghhUYEcxpkFTYidPM4F+tZldLGagZQDqYkzsQxJAUSCJM+7PXGac1EsGreIEA+HmQRMfhjRyWcZAwK12KgC76NJN5YadbEFW3BEg+UTi12RKSb3ZQtWF6VNhqIICwT5G1yZ2gC0HnDefz2YfvKmhaYT3hqEFiVB/Zs7RZiekA2E4STtlxS7vvX0htV2DbXU6gvhCtJ8Im+9gBcr3op0dTrVRnQK4BUR3bXlfCBNS5EGLmxmx5RZcNkJn8zJinKqoklLKCur6IUkgAm4PPWcK5ztkvUZ1Qqp2kCY23IP8PpY4cyy0zEV/wBmXbVCJCnTYGTZSQADtE/E/atRV7rWzN+zuVp00e4DIPCGEAmNwLMQLGZVexNvkyz2k2iNDCmYGkREjkyu8kfZicxmSFHvEwFYMs6dJGm+k7qy7dR/Fg3689TukTxFRChUXf6TMSAZm87ABf4cazZ10IiqYajuXl9WkaypDW8iQCARIwvTsCtrc53Odp3kd4sqmssAZaxYyRsSPUxMDYFpvIBPeTA2pUvvbDOVz1Y6lGlyoZizAghfdJ8TaSPFzJk2OF/16eF/urjX2MfcHQp0xBOp7wVVWBuDNpkHpf4XttVKlNtRY5in1TaQQHCjX4vpJvupG8QTZP8Ae0v67/14+9vf3lL+gcc3K5UdFHGNmOoTWKiqFK6PDo8JIJhhF7iD4rzI2iJSqEMmnpIHiJpLJmV8YIi8qDI5+GOk9jd8x/Un7sTnP9b/AEMz9jYHPVoVGqZzYaiwIFN4lYspiT7oiL3NzvbGma+XXMT3Cs/CtKw4G3idlI2iRtA4Bxido/6NU/pUP8FXCeR95v6vMf8A29XHTC1uY6mL2N+lXQ0QEWk7o5ZwyAEhz4tQ1xUvyQSABA3OD0c9lKkgZHTEH95IUkwzayARugkmF3AF8c9ndj/Wt/gOGuxP31X+jU+7GXCk2Od1oNV8xQqgKmWKyAWbUGM/SkkenSL25xOXppqlKYcwFiAwmwIYFNJaxJ8Mb3GOfyHvt/QP2jDVH918T9uNOFaFH5L7HU6cl3JoVMuRUsutKahtQBVvGdwWWb6h4jbYhbMZlRUPeUiBJ1BGZWqFQAtRiXOnrYXk+uMjN+98D9rYn2h/e1fRfuxzUNavc25Ja0N5vNU3MqK1RiTq7yorKNQiBT0gyOuozHEkYYyHYjVAf2OZqJp0k06aVSrNszTJAsNoaOevK/RHx+7Hd/o395v7f/LfG5RxWhzjPJ7GTWy1BUC1DV17qFWnrQDUpVxMkEgcgjiRgYqUfcpo7MBpVmZFuTcMCosVJG87X3BU9pP9Mreq/wCAYST31/pffiULVtj1KeiNBMn3ZXUsKRB1KCL+ogWgbzfmcM6qXeMSlQqCCHRRT0rIAGmJ07CTBkg72xn9re/W/pD/AAjD2U/1v9Un+Onia0tlGWuiK189TZXV0quG0mVIUhhP0oggwsiAZBvvgCHxIWouVbSYAAZgLnSQphpkSJja/Lv+0N6N9+EM9+4p/wBOp/hp4I1sMrqzSftFXrmu1GktIsWKBEMNBuw0ktdpuPMRxUdqUFLP3HeVC2otUb3ybnwKkXPiggxvOMrsH3avp/0viue974D7ThxV0V/2ZG8/atOroSoFoqffNOkLwq6R7rmJWPmSGsMAzmbpuXqdyV1Kt+70S9ixWBYGGJXxXP8AD4VL7Ke//ZxpUv8AQV9P+qpjlJqLpHSMXIxOz6tIBmqSSx2CCWBIEa9Bg7/DztijZSioOsgBgHohaTHXdh4iZAggqQZMqRG5F6u7/wDzD/4lx0PtF/pK/wBv/m1MLlT97Eo5HM5SsA0oIJDCDSGoAghr6LyrNBHHpgdHProdWQQwVSyKurcGSSh8zIg7b46Xsr/Rfi32rjLb9zT/AKxf+Y+JTTbVdyfx0rsFRz9KnpbQaauJ1hdTHSNMrOkAawZktyBYEEntRqRzrpGl3lOAWGrUAy6nVmEqGKGGjxBj6kOb/dr/AFz/APTiK3u0f6K/Y2NLezM4vYzqSUN2fYIR4bNcagSGDaY6C/VeT94niYmAxClifDAhbkAyOovMHfmO0P3rf0W/xHDnZXun+qb7RjbelnNLUVWtrpkR4ZDWBChhaSzPp5awE3MRwGU7yxYKY1Cm5FhNgxUgExyDvzy92p7lD+rp/fhCl9L0+7Cn3KuwKpRDagAaaHxKpBIkkBRLNsVvqPTzxapRpoq6m3BgQDF7+LUIBPS+/wAT9q7n+hR/5SYrkf3g9Pww3pZlJXQrl8yuhlurMI6ggXAImxkem2PhUUW0U/iTOD5z3n/of9S4x33ONJWYk6P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0964" name="AutoShape 4" descr="data:image/jpeg;base64,/9j/4AAQSkZJRgABAQAAAQABAAD/2wCEAAkGBxQTEhUUExQVFRUXGBgYGBgYGRsdHRofHB0YGhocHhsdHiggIBolHBoXIjEhJSkrLi4uGx8zODMsNygtLisBCgoKDg0OGxAQGy4mICQsNCwsLDQsNS8sNCwsLCwsLCwsLC8yLCwsNCwsLCwsLCwsLywsLCwsLCwsLCwsLCwsLP/AABEIAKkBKgMBIgACEQEDEQH/xAAcAAACAwEBAQEAAAAAAAAAAAADBAECBQYHAAj/xABOEAACAQIFAQUEBgYGBwUJAAABAhEDIQAEEjFBUQUTImFxBjKBkUKhscHR8AcUIzNS4XJzgpKy8TRDRGKis8IVFiST0lNVY3SDtNPU4v/EABkBAQEBAQEBAAAAAAAAAAAAAAEAAgMFBP/EAC4RAAICAQMEAQMDAwUAAAAAAAABAhESITFRE0Fh8ANxgZEUofEEIrEjQlJi4f/aAAwDAQACEQMRAD8A4NnMyPXBgJ3wrSkb7YcXcRtj2Ueaw1KmRtfDCUrbGQfyMLvmgNtyAR0wEZl3OlZk7AdcWRimxzNZnQ0C9rnCprO9hfy6YYpdkPc1LRxb43mPhjSpoigDTpg7k7/A78fPGH8iXk6KArT7KIE1GAi5Ejb574b1JpldJA+zc+nXFKxUbj3r8nfy2jA6VMLqIhQTyY9IBnHNyb3NVWwZKmoaotuLETb5b8YqqEDUwvwAPPfeY/MYLlV0qdMA8NJP8r/HE0k5apadl2Pw33xmzWIFgxItpWQJJ324AxYZUkxB2sOPgdvO+H3bSpZVbqAIk4WouxX9okFpgAydugmMGbHBELkiLiN9/u48sE/U/je4HrbnpitUrTgItzBjVIk+XXzxajmQSQdSxGo3A9ATb42wW9xqK0FMzl2HLR+fP8zhYKB19MaGXy2kNoJM76pJvN5Ex9+L03WkBq3ubbn5mItE3xrM5uCMxo+7p9uKs3y88M1c4znSi3IAv4ifM7Dpxhzs32fYnXUN+Bso9eSPqxOaitTKhb/tM+lkiwkyq8sfLeBh1wFpkJAA4E33IJeLsYiNvLGznMqi3qNAEeQ3NixuATG18Z/btSmQAVBiI4Ckjp0sPzbHLqOTOvTxRkZZy2oaQXO4iSBzvbFhSDgw1+iiD0k+WHadARrLSRe0AGOADwB9vFsBSkdUHTfxMoGwMG5JFsbyBQFKuX8JWABMefHEz8cWfJsouRo2MTF43gfhjWXI0x410ydzuTvsDt8MZ1fO0l1BncwSIjkW320+XliU72FwS3M9KQWWBAuQF+z/ADxapRN4EeQiT5wBt64Jl+1gzECkNPJm4NuYjjbBHdeGBNrEkybyDFzx5Y1b7maQm+XMA6RMjckCOR67Yisb2+q31T9WHatQsSFUnoAsdOd4/NsDIBOwAkWiNvLzPn/KyLETWgCbSTE3P2DacXp1IMgk33sI8vLB2pqCLXGwk32+jYn44rVoKCCCGJuABpBHMSB9U4skOIMkGdTGZ4E/538sDrUGiTOk33WN+Yw/T7PqEeJYn6MwR5kmTguaoqlOAA17jcW5PoBjDmuxvB1qIvkWsZRAYAm82tEbYE6qDBcsB0E/bijHqOLbmOnwj7sUduJmNvvw2zLZepVXUdKWgWO/qSIwpUbjgbDBFUyRHpcfG04E6HztxGEzYCq/xwHvPT5DBipPEDqecU7s9D8v5YyzaNCo6qBzOBiqWssny3w5l+x9Kaq7aVF4kfn5Th586lHu9FPQrXJG5HMsb87W4x1zXbUzhW4DK9iMY71tHOkDU8ddI2Hrja7OpqtN10hJsdrA7AtMmd52GG9QECmATAI5txJFz88Z2by/eyhY6hc3iOlgLY5ObludMEti1SpaJnTGkQYIEC0mT6nA3q28wZ8/s2x89FkMDTERfcD1xPdlgCSBETAPEgHiecSoGDp0SenXaRzPp64BoDEBtwTp1KACeecalHLsbhojY9fWR62xT9TZiJEgSDq0gXmfEDY7bdd8XUosCppMILvpB91QOBt6AdMXGVJ06ELAmQevy2vN5w4MuFEAyT/CZIvfx/V1xVnqKxKFiIiLiI4AJ2v0xjN9jeNFTTi0FJ3A35tvfpv/ACr2hlHKwjhTzckj4dThuGqElkJjqYG25PPXbA8xXVASE1E2mbW35/DGVJ2LqjMyqvE6p6sYA8jf02m+Jr1YAIYE7wAQB1556C2B57PKblhIEAWt5CBhbLZKtmT4PCvLHb+foMdly9D5229EWzXaE2EqP4QxOD5Pseq5UsGRDMk7gDmCRuYGHux6WWpy4PeMv0iIvGyg2n5+uPq/bhZyvdArcgkkE7Rx9QH44y5vaKNKC3kx6glOkCqrHnBv1JIvPMTtPSMLr2pSBeSxmTJNt40gb7SbCDjHzmaLqNlE+6D63g/m/GFYXrJm22Mr471YudbGtX7UGlVRYUHSsydIEw1zvxfqcJvWjUGbxGbLYept/nhejS1T73Ux5fVh1FQWH93czfmDb5fdjdJBbYmaiz4QbReT8Yg26fM4qtQmIHNjF/Wd8adPLREqCAL+vHIt8MHXKSZjf49dvqwZIVBsy8v74mVNyTbxfjvhihlzLOzSpHhUj4/PDeZybbIADbcXPxj8+WGqlAKR1tuSPztjLmdFAzHvsTDbCIBsLSZ6dP5xTy7NI0kCAPF6bb/XjWFEEWlj5WAG0CMWFAyvQbGfLzvjHUNYGZR7LEXuACT93pzhM1VM6VYEXDSZAiDsReBYXGN6pky5hpVBeATM9dxA2tiqZBAdZ1Ei06jEecm/TB1OScOBHK1lvB3nVNybDmfL83wEkiNFMFLbaQQJA9T8PLDq6Q8KiAASxiDJNgDMRv8AVimZ7szDX2gnm5AI+XI6YL1GgAzDAMaiqqgnQeDHUG+ryGE+0dKiLKWkhViPK0AjzJnY4NUyNOwcw7bKBafIRb6ucZjU1WNiL7E3PNo3HIm3TGo0YldAWaSCTbn7YtihA5JH1/eMOAaQz6RpAIEj4SOSZwsGBi2m3MA/ZOOlnKgZWTb1n7ZxR6fMkj13+GGDUCpqYixNiLxO++0n8xjO7QzXdsACGsDYg7iR92HKixZNXz+WFjUONUZZbFnUkmDJt5iI3/zxY1sqLEJI9PwxlyRpRHezcyzUDy51fPieCdt8Kdnhqr/tAzAXb+Z/HEZevUpnR+8FrH1uLHpPPONzIZirJARVGn+G396cbvGy3HqGXKwSVURb09ecI9o9pU9KslW5MwsX6i4tPU4x61aoKzamIJPW3l5YDQoqSy2MRN4idrTMHriUFu2Dn2R0KZyjoBQCJJgyTfeZt1vNsfUc+xY+5pJsRPxmJxzTUjBADBgYIGxH2zjZ7Fy2morOWUSQqwb2FmMW36YJRjFWKlJtGouYvYkzzBH8vlh3LEzDL8+nFvTzGEc52qtJgsM0zcSYvteJ9OMbIpqBuxJvzPT1H3Y4TlpsdorUTNR2ZVgRBM+HfzHvSRhynkGiVAc3MEwPrP4YgVNIlVsOF09ev88Jdsdp1jCqrlbWRGJItyB+fPGVctEMmoq2J9r9pafCzKYPuqQR5WEgn8cZdHLvU8JqLTBloYyxBO4Av84w9lslmArNTyzK5NnNJyenIMGJ4xAyubVhOUqO0QandMN5/wB2BvjvHTRHzNN6sil2TTQ3liOWAgeq3mx2vh7M5htgQCSAVEAC3Xbbpj79Tq+6UhiLAmCRN9zMAkbbSMZlXItUCuatMBtgaiKDNxALAi3lOC03qzeLS0R9qDMYn4k+GLT5T9+Lpkl3DTPIAI5vG8Dy6YLTy9OmIarlhMTOYoj6teGENM2FfLBb/wCvpHoOHIjyxOcezJfG+DOzOR0jYb77W5O/G8dOuApRVjKtI2O3A32MifnjTzGVowv/AImidM7spJsSY03n0xTOJTNBtFegjwwRyWsRM3CGCIM8iMPVVF03YpSq0g4SQKhItqAJHNrXJtFvqONBKhLjSi6D7zKQYiZAaL36Y4XNdm963eVM9kyzKNXiqA7QJAo2ItIjjD3YdI5YiomcyrAnSRGZKsLEgacuRqIBE8Xxy6h06Z11SitMaiQiwBPQbCwG8xx0w2andoGiRa8S56QoFzJmLRfGdmO0EYNTFVVDe4BRzJM73BoD152whks2ocKapBUE2pV5BN4I7uxFzIkee0uj3M21sjpnZUIB1G0m8bxPIO+A18+qAkJ1Nlna3zxn0TTYCoa7zNyabyDcETHB+Hw3H3VJmLPXdjMfu6h6dRb4YKjYuUuBip28Bdgb7hgbeg2HFvnhWr2yxYeLTTm40iIjcmCY6YB2jVyyahrIJ4FJ/F1m0c9RhGtnsuQQtdbjTbL1rCRNjaQNR64bhwZ/1GbP629QCF8J2KkfLi+1r4WzLpJBqwREgGDyOCT1GMVUpIQ4zulTMfsK1x0gDyj4YUbKZYGVzi3MmaFcczwhnFa7DT7mzl2RW1Q7kWW9pPPiG/ODfrYpPI0LvqM+Inj5dcY+drUSuoZudIJgUqyiRsAdHvG+4gRuOYr90wC/rSeEECaWY54H7In59bYc+wKMkar5jUjKlQagJAJvxJLTf1PW+F8v20V/eC5MQJXSNhvvfCVOnTVWC5ylLRP7LNAx0/cHe+BimgJP6zlz1Upmb7m00N5nBaGmD7WzzNUZtU3IEcaT4TzM/ecTU7aqEAEieSVBPluN/PFDkEItm8rxaawPEWNGB/niT2LP+0ZSYiDXAP1gYrQ0wOa7VYrp6jS03kC49DM3HljMZ558saLdi1OKmWaemayw+2qMI5rJNTALGnBEjTVpNzH0HN/LBkjSiGp1zyTvP2fgMAZLmxw5lOzdSS9WhSJuutzJW4HhRW5G8c4L/wBmDjMUf/LzX/6+JSQYtG3k+0Amo08tqbYstaoFg8hXpGBzE2xq0+0O8S2VIBGm2bFuCSBQnp5YNlOzQx8QdtRjwiPUzPl0x0+QyCUlEIsQAQXUNtbSesQI9Ol6ej7lDVbHmmeoV0oB+57uNTF3fU0A+SAAwBtyeLjDfYnY1aTVK0w1taVWcEi9h3ditpHIJMzGNn2vzSVGo0DoVHbWzSSdCRuY2ZoHnfyxoZOoi5bL10KwiIaog3TSNcyZ1KbggHY+uOcpS01OkIKytXMVKNLU1KiBt+zpkkz5PWNvMi04AuZqkKaJemzkyP1egOCSZ7punXHWZLKC1REVtQkMXcDSbiFgobf7+L5jKVWjxqkSAQFU3j+LWCLDgYGKRyuXXNaiXzJprYatOXDfAJTH14ntLNpTKrUzObcWA01KoLNdhApaRPhsBjXzns/UexrM1votHzBYoRvwPhjMp+xqLqHdo/igliu2lSfCpgmT0xYtlaiYAzFVH11s3X0Nq00XzVUOoOxJLgMwHAIj/ewu3tFSpmnTPf1fCupjVqgAW2Vm3i+38mO3OzVC1kpgU2pMGXSAA0RqvuCPFAG+MFqb1iC0XMe6JuReY6QPgMacTOR0ucFJiO7VGVgSGYqZHhvBk9fnhRey6RP7mlNzdFiPgN8aXs/2O41adJELvA0gloHXj7/PGvX9nyVMEAnoJ/Pyx0ijlLXucWiUzSYrSpsWJb3bKs+FzER4YIAMniLkOpkAi6dPhNxUCiRYgFgBsLQQAAALCJxrU/ZNkXQNVQmIhRa25Y+m+NA9hrTABNRmIkBWgTaZIjrxhaFM8+7azFZHlSERWGnuyAWJUEmRdhOq+31YZ7C7Yrd+qmprR1DPIEglfFpgcOI8/W+OlznsYGqiotNiCPF4oGq5mWUkk7cfbjMzHsfWjwoRAgAgG3yHrjGpq12CdqZ896o0lgP3YBklzpPzA44BwrTy9R2qVDpDFSGBXwCYtG/0R4jc6ekAa/YvYNc6i6jvCG8Wx3WIhY+IufgMNVPZysVeBp1C5AJIIjmRyPrxtNUc3dnmWVpqGLESoaCRsu4Bld5IkbAxzhrs8aHCkgrqkG8ahYETeBMfHGpnPZ6qSqvSgCB4BEb39cdV2H7ENWYM6xxHFrD4ffJxjY6PU53MdomlWptVDMRrEiDPh2uItI+eG6GaFRS/uVTqCsSICxqjTYaDe3W9jEdTnP0dVNYcsrMSbwYAJsNOoRAj1j0w2vsK6U2AKSVJMob2uPe23xOVsyo0jke2qLaQSAjWLCd4tqU8gyBHHh6iRZRD3UGdLEwwj1MWkbY77tz2HqVqejVbyUAiNiDJ8/nhTLexFQL3ZLRMgiLG0m43tvjUZIJRPO3yeuo0TMbm/XqY1Hjyg9JyKuWIPhkGZvYxB+ufzxj2LK+wRUaAz6VAA93pO+ne++MrtH9HNZmlGPxwpp7hTR5fWqBhpUtpEkKeJ328+cDqUSBJnpGPQR+j3MAyRcER5SQPsONvs/8AR/VMzIHmZ9cOiL7Hk+XyjQDE9B+dz9mJXLlb7gX0n04n7MesVv0aVOIxaj+jl4aYuen5titclrweYrl9U7Cdon89cVXsVnZVUk77A+XJjHq1D9HbKRJEDy+Jx0nZXsalNwSOG+1f54HKIpSPDs17OuNPB6gH4ze/ONCh2drIEHVqEH4jpj3Op7KUn94bYnLeylFNlG4PyxZxHCR4fnvZlgw8BM8/jjM7c7BFMqCURqoJuQsBd9+phR5nH6RbsdNoGMbsHsWnVd82YYVIWj0FJZ0sODrJZ5/hZRxjLnaFQaZ4rkuxqVRVps1MOGmncSwaNVKbLM+Jb/8AtZN1xtp7FmB4fs/HHreW9maXdKIAYBSGgEqwghhNpDCcEFVBZ6VXULNppsVnnSYus7HBmOFmNmuxAonQkXmTAwjS7PqnZVC9fDfkQP4dhPPpv2lZhyreoGr5R4vqxzntd2gtOgy0mU5ioO7oJNy7kIDHRSwJ8gcWTKjB9lUrVsxmM3Kwzfq1Mwn7uiWBIgbNVLn4DG/2PlWbKUkIEBFQrwdPhMj4HGn2H2GmWoUqKe7TRUnrAuT5kyfjg/s/T/ZEdKtdf7taoB9QxmzVHN9k0GD1MudIakAV2lkadLeoMqfMTyMaT9muSLj4f5Yf7aywVqeZEg0dQcgTNJoLi/Qqjzv4SBvjVQKRIgjqMCdFJWYtDss8x8sTS7DuxPJt/dUfjjdDDH3e4cmWKObzPsjScklR4hfCeX9g6KT4d8deauI73BbLFGDkPZinSZiFFwB8ifxGNWn2ag+iPlhsVMQ1TFY0B/UFiMDbshCwOkWBHz0/hhnXirPgIE3ZqREDEr2cvQYIHxOrERVcigIMCYI+z8MXOWToMQDj6cQgqnZVJrlQfhgtHKIuwGLhsfM2IiWpr0xDIsG3GBl8TrxEGJHTFQR0wIviFfEQwpHTHxAwFWxfViItoHQYsIwMHEziIJqxAbFMRqxEXYjHwPwwJ64HIwtV7Rpj3qij44iG3YHnGV272xTytPvKtTQsgCVLFjwAAQT+ZwOv7R5VPer0x8ced/pN7QoZwUO4zKHumfUpaJ1BYYXuRpj+1itdypm8vtW3aBTL5SCKjmnmGIdKlKmVYs6rsCQrKG1khmW2O8p09IAAgAAAAWAGw9Mfnz2Q/VqGZepm3L0u7IVULEsxIgnSwsADa4uOmOwqe0nYcf6K7+tMn/E+JyQ4S4PSuzM/SqoWpVEdQzKSrAiZmJBjYg/EYZ75f4l+Yx46PafsNZA7K1RyaNEz/ecnE/8AezsX/wB00/8AyKGDJDg+DE9t/bPM1c1UWnWelRpsyKtMlZ0kgsxBkkmeYAi0zOv7Fe1b16lNq9PMZpssH0mjRNR/GAq62B2EVIncx0xx3alKnWrVaiFgKjs+kqTpLGSJ1Sbk42/Ynts9miqUpCo1QqCzQsBdUCAepJN+m0YX8seSXwzfY9Qb2ybjs7tJv/oKP8TjGP7M+1efHeit2TmVU1HZAgUHxO7OG7xlkSRDAQb/ABx6v6UMz9GjSHrJ+/1+WFD+knPmY/V1/sG3rLYx1YmujPg579M/tfma9ZcsaVbK01UM1JysuTMMdBIIA2E/WMA/Qn7RVaOep5eSadfUhWbAwWDx1EET0Y7wMA9pi+fzAr13pioECHQoAIUkgkXkwYvwAML9iZf9TrLmKTt3izpJTUBIKkxG8Hfz4xdaI9CfB+miDijA48Qqe2+eawzLbTZAPtSThCr7R55jBzOY9AI+7GerE10JHvgBxOnH55PamaZvFXzFxy8f9eIbP1yb1Ksxy5//ACWHr5YOshX9Oz9Ds0bkYG2ZQbuo9Tj88Gs5MGTO5LTH/FB/y64HpvcDp1+49D8sHW8Gv03k/QdTtnLr71emPVhhE+12RH+00v7w/HHhYpEA8fEwfPby+vBCCLlgegkxMegi2DreBX9Mu7Pbj7Z5Lbv1+BB+w4Wre32RXeox5spOPGXRm3J/DjpiaVM3Hij4Gfr+GDrMf0y8nrlT9JWTAsKzeiD7yMAb9KGXG1DMH4IPq1Y8rNAnYaiBNwPr8flxir0GmJE77Acf08HWZr9PHyeqN+lCl9HLVj8V+6cK1v0q9MofjU/BDjzRaBt+0HIIBgfC59OmCNSYS2sehdZ56YOrLkehDg78/pRqn3covoWcx02TFT+kzMTbLUr9Wf8AAczjgWpiLvMzAGnpabTE/kYGUEXZOQfHcW6BTbB1Jcj0YLsd5V/SVm+KWXHwc/XqGFz+knOnZaK/2G+9zjje76uu30WPJ3nj/L4woWbEefn0i/SOmLqS5LpQ4Orb9IOfP00T0RfvBwB/bjtE/wC0gT/uU7f8GOeNNSd+NgGnmbg225xUZWJPiE7WYjny8sHUfI9OPCNmp7X58mDmn9RpH2Jhet7S5075mt8KjCfkcZ1Jf91ifMN6bQBHx5xDZKZAp1J66Rx6/DFm+Swj2Q3U7UzMGcxXPrWqfe+E2ztRpLVanxqP9hbBBkQdlckixIA/pfSgjxA/5HA2yV/dqC3AM+UicSl5HDwAanM+It6kn7/XFRRFzA8zB+vDr5IKL6943EC48p69N8LDLrIgMZ/isPz+fRysMa7HyURxEdAB+fniRTWJmell/C38sV0LtBEbXG+/8Rj0via2WUC48twTwLSdpH1YBoAWUcN/w/d6YIdMbsTv72+/3YIKaTBUEdNS35mVgT/liHy68KAPWYvvYemGzNMWqVBceKRM+I/nrigqp5fNvxwc0F6KTPX/APiJ2/niDRX+AfX/AOjGrRmmNpTjzHSY+wDpHwwY0+YPwIvYiwsPrwtlmU/QqwSNnpg+ZtYgdMXqQGnQ67jxuAPiQ07AC3l645Pc7p6BXpGxBaBvEj4X5vipkD3STYmY+Fo9OcfCiAoKp711BYzexiCZPqOmLZZ1HvIgFt6h4JjcE2v8z5YCKQ0TsLb7R6wODgrot7hTFxtNx53JnBFq0Tuii/NV+Y3jyN+sWwRMrSlf2SMCbaqrFjG8jTHB2n1nBY0CWmu4JI6DV+d4tfEd1Ezr8vFYiTx+fwJUogW7ikJjdmJMWGm0zfabiT6fGVLRRpwbgBYP8Nj6giANwd8FiAUNvHXSTby6W3/yxQP/AL2mek3mIE6PU4bVhqkKn9zUC0zvMG35valIHxCw5M0gDBHimd22g352w2Gooau8uQLky0bdfDJj874I1ZQLOOlnN5vfw2H8/QM5dKihTojUTsmjqVjUbn4QYt5FrLUFu78QgElARztDW2F7/XibRUxINSiS8C/+sM+unT+O/rgNTMpYamtwWbY340g9Zw4KlY2jfYaAoJktO8bXjkg9TiW/WNR8LAjxQoEwPLnmfIE8Thv2w92AItI8gTfxK8EC4+l0b6x5YpppGYIcC/hR+L/xi09emNCKoaZfWRJBK3i4tp5tH3YoXzFixYLYEkpsdgbTB6/klvn9ypeoQCoROgGRN6ZvcjcMbC23lglJ1M/spjY6Gtv1HWcMd8RJNRgdwe8XnzVTMww33ti9bK64HeNIF9NU+oJgTeTv9XNlyWPAv3BmVovccU+L3mIj+fTA3YiA1KqCJiUHxEaI58vS+G2yqwqNVIuAYZhF/wDdAJ34ncfCHyy+L9qdIUkftKzEkRaCSFO8i++0XxZInFlII/1dRbCxVef7I29euLUlqbqjSLQYkXFwI9Ptx8KYBP7ZhrG4Z48gYHhH3fX9Uyyx4jEk7VHljMWEEQfhtgtDTBmtUsIMmB4Sl+DNpJn7fLHzispko0GNmUxIg2md7xiy5bLklQ7klZE95aOpFrSRv84sutFIaBVBMRLMOmq86uDY/XjSr1BT9f8A4FY1SBtMkFS5kT5SD9XF98WShUViri4veqbTHAMg3uBwfKcCqZWmSJFSQJkzeB7tz8mOIGWWLUCeQSRx0JIBG9vW1sV++stff4LlKpEDSCDYeOTuN5Ijz9MQisZ1qpN7yTF+u+qxEGdz0xCJTBJVIAI5WRcgnVPu7XF4bjAqqUdTTRE/SEqZ33Mgb6TJIIABGEPfdD6ojq30ZiRqF468/IbScVbKnaadxsdtwN9PUgRbbbEtlKZMigSTaC1LjgHefS+Io0w22Wi8xJOoy1o0gAkW+HF8NmaC06DwCxpcAXUAgdLiLR9uB1MuAW1VdNyBpKxxPw384PwxZsu0wMtpAIiWjkSZZd9gbc7cYq2SeYFAbHkeIeuj4GR16Yr90GvdT5VUgxmJgD6SEgi1xrEH8zj5qKmf2ggCbOYPBIkk/f5jE0su+ohqCgkkBSWJBIkWIG/zjBKdKsbKiLu2nVwRbanqMiRv0vbFfkqM+pUoyJrXIhvGNwNpmOn4cYtQo02B/aKbG2u9jNwG+EcxxvhkZauFkLTIjVYvsbAAmnM3+sYl8rWn3KFxBnvD1k2UC0cnp0trIzj7Ql3K38drRDDT1P0pIiJI2xHc0uarTzDKfr1YMErCf3IAsTLGJHwI52G8YpFXg04/tfhhvyZa8Gn3YRpV2aRfSnluAQsrab9RfBVzelSAHWSQZBiYJUnTF/j8xjPesWIik2jcANA6G7TeSpgDkmIOGaOZpim4WnD/AD1LzcbsBHi8+sY5OJ1UijUG1xpseAFX5ahI5MTgzgliwpPIJAIXSL6uhFzG9uuA0syCZK+EAIdRMxYjfVttv188DZzqBIpsAohZHhAlRqCJG3S9+ThplaD06DEQKbBrST0Omw8e8GIO8k7YOKTXhTUmQACT9rmB1HrfC7VVhCyDS0MCkxBPAJgte9+bxAx8MyU0+IoBPhRgoO4geINGkC54MHeMZdsU0hyrTJ1qlB9MAxrJAA3km5O42i2+J7nTpDI5A8UBh1kcECwNuI3wkq+FgFUxpYmx3NtXisv0dtyJ5wNqkiNNMCfDADSDIswqMJ1KwtP0r7jFiyyRsVs17g0EkyLmQDqFlhIDRO2xA3viMzVBaFRuPpk+Yk6oI8RMX46EYxxmQWDaUe4IAIAfY3mbEfbzgtCu2yoYLREM0W5ltJOnVYC8bbYMBUhsZyQVkAgEe94jyQBpPABkdMVrMdEhQHIUm8+psigbQdrfGUTXQ3BUgEEkK4uYAsD7sj1tsRiP18qSwNpidM2M/EGPPjDhwgyXJoU6wMgvGq51GADMe+GEja5H0eL4Jlq6MzAopALEFHa4hrGWhRHI2gm98CzGZ8QCVVuDYrUUQR4ohTIkTE8Hc4TXOwAe9hj4ipLtMWJkgDxXGk9LnYYFFsclyaCVVZIRWUNYgMwHSWcAGL8GB6nA6QLvBABW8y+kjixck3vb5YWyzpUIXVUqHckQTBN7MNKxPG5IAOJqZdmmFcKdtQSFmy+FvFcQJ6EYcaLKxyrVDHSi+6YJgsIm5DHxRF7kA3txgWTrwtwxJJFqaeQI1GSB4vK1sJKVKwQajeAAuqrMyLftJIMi8Xttj6maZdgKndkSJBX3hEFbk3vfzEnpYllYxTckE90+mNwLHSRIJi8f+mcN5au9P6NSnIJJCqByJkgw0TaJEEjnGVUpk1SFMFSSCNIm/wBFbHaLc29cMCopKsO8l11EBSQ2qSRq90yCTcn57TiiyC1M8zEQoaLFu7E2EwLGD5+WBPm9UnShmZDBR9G4JkDV/LrgVSqmoErWABIVXCgreQNcmAdgZvpHxupDUx7zEmxUK3BaS0gi8zM78i+HFBkM0jrWSaIjxHUwA2OwUeajnnfiRUqwCEphSbkGTuDAkyw9WFh54XFLQks1ViS0hXCmVsN0M8HfcW2uCWLeIFgs+KdVz1AB3Ii0z1OCrHIcrV6zBtYBJJadcCAIFpgEEj4fMXDMBCuwImQCF2HVmPhB4PSemEmzTkykrYxLKIM3EMga1xawnfC2sTLBn1SSxJEXIk2knDiWaNPM1q4VJplQUkyQRu0MNQUaT8SJI9YGcqCGHdnSJVtQAubjYk3JHoLQJOFxlwoap3bBSZVgxZRuGkhQCoIExfynHz5V3B/8PAFy2ogG5GoEBTpjeJtHWcVIMn7/AAP12aB4yTJV2lGKiwgGxm+zRAPG+KIhAZWU6isLpdSBJUG4ESBPNyRPOM3L0CYD06jqeFYsQb6TpF+oERNpiZxP6pAhkB0sYhiGMarHxRpMXI22jFitgybNCsNBgMotJHeHeQvuhfeIgniLzYwBqkFW10BJsjeJl+ZJk3IDR+KbsdAKUm6k9L2gAbXG98V0tUhUQjfYz6ySxIA8zFpxpRByGHptAArUbeE6Z1CyjgHkmbmZPQYiipZr1KZKhZDraAQmw8QvpHqRbfFUQovgWWH0oBF91JJibTPrhP8AaLAKU4iCGVWBPUgbm/rc+eFKwbrt/kZaiwkHMJN/dIi5ubEAQSN4iRbHwoDuy1SswAEr4t2+kJgxI4mJHmMDy5IWQtItNwUhYteJtebDz64JXaqg8RQVGgjwrMDTAB2Fh7vl5Rh1M34CLRCKrFqkEmCXBUckEKZiI5BMg7blSvloGqvV1c2G/P08J9wWsQCGPMFgwjTZW1RpBiSBJPngv6mOXozzNGfrg/bi0K32RLZSmVN1LXgarMAZ95gp90xybCw3wTO0lAVX0qoshhiGF5GpQ0mJiZ8t8Z2Vzi0h4CS+rbTaN95vM+6LECT5k/7RDAAjTESy+GT1uI1wSJib4XF2ClGjTGWo6Z1LExGsqR/ZJBABaIF7kgdBJVpsQohSdQHdlySBaNoMwLAWJucZ6ZlSZVdUkLLAtLTxeJPS58zODGuUVgyCxA1BVBsWJghRu0c9eDjOLNZLwOuKJEhvCN5UljaII2A1MOJ85gAbVaYACuy+6YNOBEgkf3QhBjgiLzhPLZrLAkhHJ0rAYpOrw6436GNzBIwN89S1DwgqJmdh0nwybXPrixfksl4NbMUaTaWSxBAZdLSRBuFDGbR8ecDRKbJOl3KxNgQpB0qbQBckx0IE2kqVxRUt3lOXUzAaQSGAgk/QgG+52txNPP0iZWiBpJaF1xIG8HbY8/hgxfkbV9jSy70g4aoH1GXju1W5k6vExCi6kb+u2LV8yNa96SWI1AosGBCgHRJ1Qu82k3Bk4xq2bV1OmTczpO68FkUQog6fnc4vUzTTr0kliWnxxAWWEKImBq6+uDBjkjTyq31BMwVvMoQTcgzDG9zEg8c2wQKgcnSW95yDBsILEXBUyphgN4g7k5q9rUxqBNYyeCZsOpEmb9BYb4vm80CwYh2imGAfS0gtCmIYBQzDrE2AknBi7HJV2HmzlLXq/Vk0kkiT6SZAu/JJBPrGBLnssQ3gZCBKEFTB1AjkGN/q+P365TKyEOoRumoqNMVIaApJCtDECNJiMJZ7MZYuSqEkQZqMbGNJkAA7zyZPJnEo/Ur+gye01UEqZqF5WpaSIggqTAN2v572kmp10UazVVntDakUxN7zMi48wQY5xn5OrQ0ENTpeLxGzH3Zi5lovsLGTbFP1WmWEUUMGYBqAGBJWHWRaCTt54XFeQt8r9xw5qk2iHIIJ8JYwBuLgTZoaR5Wtg9XtKjULFmCMqxAKszX8TF9CTYnbfmLnGV3qmYSmsATCsxBkSAdBgHfyvGBFEklqRbaCCxnfohPx3w4ryFtcG3ls6mgwKXdEFXALAtGxLTYjUNjv1nBM7nKZVSxCM19KMCkEqFggW90yAQLCIuMc8K9FbGnrG5ALaZv4oII8MnmbnacTQCE6lohl6FqmkSYkki0dZEW5xdPvqXU+htVs4jizkLJFtYQ6RDAOFBm5JAaIvbDC9qFWBCVFkDUQyGRYNGrZbKB0A3i2MhM0VsEdreGBWLC9wD0+r0M4ZztMgf8AiKFRKgUFdReSCbEKUYgySZm4ttjGK2N5X9Rz/tJ2nvC7BbqdNMNEgQIi0X2Nh5YU/X9ZbUDF7nT4bWveTHAG/phI50aQrU1SCWkU2k6ohSf4QTYDknk3tW7QJUKEsDOnS5gsPEduirIkcRN8aUPBZ6bj+XzgHumo1pk1JF4IgAWItsvHGPv1mgF/aB0IIhe9fxQBMrBAXY8b2FowhRpsMuyPTdxIaWNUGfCJBtcgARzxcDAMxQAIinOifovB06iQbCZvsb4VFWZcnQ/WziHUvePpZhdXGwA40cQL9LeWJq56lUqMwaJZttEiZNj3Nxc2tGMmioqMIoiSNWnSQCACWi88TCzvxGGOz8+lHvB+rI7EaJY1G0zAELMTIIkzfbz1gjHUZqVO1UgAkGV0kwFmwkEKNRG24IEg2O4qmbDz4qoi06gZAAFj3d9z9ImBzjLNZGkin4Yk/szFrjxaWIt53+vH1IUWK6FptqB90tMiBcNp9Zt1wYJGs2+6NOpVJtrWSTAJEiR4pIXeDfr54XzVNFBlCWQmWU0YN7EQoLTAuBybWutmKgCkqlTxxDMj34t4veM7zMjaZwiTTn93sDI0vwJM+M8SZ8pxqMTMpmjTeiTrZIDAeEME40267SQRJvvvg9E0QChYIpbVIYEzAG4BgSo8Nt9+uXls1RhvCsm0EVCIsQN/XFcxWouLJSXiRr+ekA79JPnhxfkzkvA5mHTUf2paTA8SG3U2gSbxHywFUAAA8QYyFLKN5UEwJ63wBnoeEaYN51EgW6RePr9MUquoJUKQDtdrTta0i9o8vTGkjDl9BmpXECxXSv0QskSSJPdzzeTFgOMANdP/AIf/AAj6u7wTL5vLAajScNCgktImwcxN5uY4mLQDgLjKSY7yOJQT8fHvh04YW+UOZrNtTYGrTqItyiMlgQDps4kb/LqRejdokIWejYkwdJjgG+02GHm7YRhpWlSpCxbUwJYgGDIpyLlrXAkjbFMrTiSaTluEXUQTaCSL9bRzMi2MfVG1b2YvR7YKqGFBYWPEU3+qBFtt8Xq9ouNLGm4Vh4ZUaDO8Qt9hb7MMZdlLEOKSqYkBWYK2qI06tTczP1xeO0M29KVdsrDJphFqGATsVOkal6MsjkYKV7DlKtyh7fYhfETc+DQF0+7t4YMgEWjBsx2xU1mo2V0qwhF7rSoESNPhJLXnUTzfC1PtVljRVpLp0x+wQmxMQGBHQ4o3abapNSkzTuaYMbGQStib7YsFx7+Czfd+/kvl+0qh9ynVB92AQQZJMMCoJHvXvsBgg7Ur0jJpFDDASEBK3BLKyxHE2kcc4pnO1GaHFWGupIpU0/5aCZFjIkweMUrdtNq1d4zOoCqVpqogCBfcDfjz32sb7Fm1/u/wGyfa1Ug6VJiWgQRHIhYEeW2+C/rtdlA/V6jrLL4FZuJI0rG1ze41emB9oe0S1HDhCrTJIYT5CShi9+YsOMff96KrLoNaqqHcU2K7EwSRGwJFt+cGD3xNP5O2RNbO5iSDTqwW8IDHTO/pPOG8vWzbA61YKpUFQUkA6tgYEeG56ERMWyqHaHdkMWqshgWqzERbY7gG3nzBlmh2ohUoS7NNm8AJ/p+FSeR8SZsMDi+ESmuWXbNVi+imp0wDOsAXAPvyF4m+23XEHP5jSx7s6C+yuYQuCdI8RiRO195xP/aMIVADOwhrLKlJ2DagTpU3Fzf0CJ7SVW8QMT4hJWRuBKEcBYvaMKi+Cc1yauXrZiqQHpuFKi7NCjYg+JgYNoE8mMOPSzkakpLVUAljTqLp5JDhCG1xIv4iNj056pmWemxVqhppp1rraL2BPxgT5jEVO0E1HSaukyCA7mQRYEncfKeg2wdN8e/ker59/BqtXzbEqUNMmb6kWIhT1JPiUehHri2SoZ1mZFSmzGSVldUbkwpiJgxFj0xmU+06bBg3eAopak4dpn+FhtpawkRBAscSvbUvqpmsrn6RrMYO1z8ryPjGLB8L37h1F/yfv2NHKZjPHwJlzUAkwCbaLGSGtsb29cUrZ3OgQ9BUClZ7wwADxJYWM7X3FriVafba0y/7bMapMMtQgGYBJCtxvcnjaMLZvtJjDByy3RD4g1gpNjfkHc7mIBjCvjd7In8v/ZjpbMF76UtaHcKdyfFOnVe588aWV/XndO6akxEP4nJIYbIyFmBINwNN7dBjJTtGkELFrrpUDSCdQAk3edgSWFrnk3Ur56mTKooaxBVnUCOIJ3B6HfbFi32/YnONb/udBWp56mKqsUSSJ1iAwO8RaJPHQjjGdWoZqDrqIrLBgsxa/WJiBE9OYvhFu1HKw9SqBaWZn6GLbm2xnrgmTrI7qq1HQsvhLOPfGxYwIWxvNrHEoNcfgM0+7/IelmM6wdKb1XC7hHZpAtOjVq3iLc8YYymQzTsKjEaSSSXYbxIVgTyYHpJ6YWpdvaajhnZxJ9+q5uDI8SXbxX1AiTBthdc+ALO6hr7jxQZsyizTBg+XrhalwgUo8v8AI/RTPIoZqYcLsHfSFJaYCq6mNRNtpN8CbP5pSoNOsHMat/FO1yLCCF0jw2ETOA0e2Kw9x6slbyFYwkmxKElQBqnYX3ucEPaUFQ4KnSW7xm8TEISsahrAZwpkWEmLQFsX3SJyXZsaZc0YK0apIghhUYEcxpkFTYidPM4F+tZldLGagZQDqYkzsQxJAUSCJM+7PXGac1EsGreIEA+HmQRMfhjRyWcZAwK12KgC76NJN5YadbEFW3BEg+UTi12RKSb3ZQtWF6VNhqIICwT5G1yZ2gC0HnDefz2YfvKmhaYT3hqEFiVB/Zs7RZiekA2E4STtlxS7vvX0htV2DbXU6gvhCtJ8Im+9gBcr3op0dTrVRnQK4BUR3bXlfCBNS5EGLmxmx5RZcNkJn8zJinKqoklLKCur6IUkgAm4PPWcK5ztkvUZ1Qqp2kCY23IP8PpY4cyy0zEV/wBmXbVCJCnTYGTZSQADtE/E/atRV7rWzN+zuVp00e4DIPCGEAmNwLMQLGZVexNvkyz2k2iNDCmYGkREjkyu8kfZicxmSFHvEwFYMs6dJGm+k7qy7dR/Fg3689TukTxFRChUXf6TMSAZm87ABf4cazZ10IiqYajuXl9WkaypDW8iQCARIwvTsCtrc53Odp3kd4sqmssAZaxYyRsSPUxMDYFpvIBPeTA2pUvvbDOVz1Y6lGlyoZizAghfdJ8TaSPFzJk2OF/16eF/urjX2MfcHQp0xBOp7wVVWBuDNpkHpf4XttVKlNtRY5in1TaQQHCjX4vpJvupG8QTZP8Ae0v67/14+9vf3lL+gcc3K5UdFHGNmOoTWKiqFK6PDo8JIJhhF7iD4rzI2iJSqEMmnpIHiJpLJmV8YIi8qDI5+GOk9jd8x/Un7sTnP9b/AEMz9jYHPVoVGqZzYaiwIFN4lYspiT7oiL3NzvbGma+XXMT3Cs/CtKw4G3idlI2iRtA4Bxido/6NU/pUP8FXCeR95v6vMf8A29XHTC1uY6mL2N+lXQ0QEWk7o5ZwyAEhz4tQ1xUvyQSABA3OD0c9lKkgZHTEH95IUkwzayARugkmF3AF8c9ndj/Wt/gOGuxP31X+jU+7GXCk2Od1oNV8xQqgKmWKyAWbUGM/SkkenSL25xOXppqlKYcwFiAwmwIYFNJaxJ8Mb3GOfyHvt/QP2jDVH918T9uNOFaFH5L7HU6cl3JoVMuRUsutKahtQBVvGdwWWb6h4jbYhbMZlRUPeUiBJ1BGZWqFQAtRiXOnrYXk+uMjN+98D9rYn2h/e1fRfuxzUNavc25Ja0N5vNU3MqK1RiTq7yorKNQiBT0gyOuozHEkYYyHYjVAf2OZqJp0k06aVSrNszTJAsNoaOevK/RHx+7Hd/o395v7f/LfG5RxWhzjPJ7GTWy1BUC1DV17qFWnrQDUpVxMkEgcgjiRgYqUfcpo7MBpVmZFuTcMCosVJG87X3BU9pP9Mreq/wCAYST31/pffiULVtj1KeiNBMn3ZXUsKRB1KCL+ogWgbzfmcM6qXeMSlQqCCHRRT0rIAGmJ07CTBkg72xn9re/W/pD/AAjD2U/1v9Un+Onia0tlGWuiK189TZXV0quG0mVIUhhP0oggwsiAZBvvgCHxIWouVbSYAAZgLnSQphpkSJja/Lv+0N6N9+EM9+4p/wBOp/hp4I1sMrqzSftFXrmu1GktIsWKBEMNBuw0ktdpuPMRxUdqUFLP3HeVC2otUb3ybnwKkXPiggxvOMrsH3avp/0viue974D7ThxV0V/2ZG8/atOroSoFoqffNOkLwq6R7rmJWPmSGsMAzmbpuXqdyV1Kt+70S9ixWBYGGJXxXP8AD4VL7Ke//ZxpUv8AQV9P+qpjlJqLpHSMXIxOz6tIBmqSSx2CCWBIEa9Bg7/DztijZSioOsgBgHohaTHXdh4iZAggqQZMqRG5F6u7/wDzD/4lx0PtF/pK/wBv/m1MLlT97Eo5HM5SsA0oIJDCDSGoAghr6LyrNBHHpgdHProdWQQwVSyKurcGSSh8zIg7b46Xsr/Rfi32rjLb9zT/AKxf+Y+JTTbVdyfx0rsFRz9KnpbQaauJ1hdTHSNMrOkAawZktyBYEEntRqRzrpGl3lOAWGrUAy6nVmEqGKGGjxBj6kOb/dr/AFz/APTiK3u0f6K/Y2NLezM4vYzqSUN2fYIR4bNcagSGDaY6C/VeT94niYmAxClifDAhbkAyOovMHfmO0P3rf0W/xHDnZXun+qb7RjbelnNLUVWtrpkR4ZDWBChhaSzPp5awE3MRwGU7yxYKY1Cm5FhNgxUgExyDvzy92p7lD+rp/fhCl9L0+7Cn3KuwKpRDagAaaHxKpBIkkBRLNsVvqPTzxapRpoq6m3BgQDF7+LUIBPS+/wAT9q7n+hR/5SYrkf3g9Pww3pZlJXQrl8yuhlurMI6ggXAImxkem2PhUUW0U/iTOD5z3n/of9S4x33ONJWYk6P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5828092" cy="330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err="1" smtClean="0"/>
              <a:t>מתזים</a:t>
            </a:r>
            <a:r>
              <a:rPr lang="he-IL" dirty="0" smtClean="0"/>
              <a:t>                    מערפלים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3807867" cy="485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AutoShape 2" descr="data:image/jpeg;base64,/9j/4AAQSkZJRgABAQAAAQABAAD/2wCEAAkGBxQTEhUUEhQWFhUVFxwbGBgXGBgcGBoaHBcYHRwaGBoaHCggGBwlHBgXITEhJSkrLi4uFx8zODMsNygtLisBCgoKDg0OGxAQGywkICQsLCwsLCwsLCwsLCwsLCwsLCwsLCwsLCwsLCwsLCwsLCwsLCwsLCwsLCwsLCwsLCwsLP/AABEIALcBEwMBIgACEQEDEQH/xAAbAAACAwEBAQAAAAAAAAAAAAAEBQIDBgABB//EAEMQAAEDAgUCAwUFBgMGBwAAAAEAAhEDIQQFEjFBUWEicZEGE4Gh8DKxwdHhFCNCUnLxFbPSBzNDYnSCFiQ0U4Sywv/EABoBAAMBAQEBAAAAAAAAAAAAAAECAwQABQb/xAApEQACAgIBAwQCAgMBAAAAAAAAAQIRAyExBBJBEyJRYTKBwfAFI+EU/9oADAMBAAIRAxEAPwBpjqzWNc6JgbDn1UMwo16LC99Hwt3LajTHc9kDmtTVTcdo443TjP8APalOo+k6m2CDBkw4duJ7LweadWSboyGM9pNJE0nXv9pnPxUauex4fcvk3iW3B2Ik7IHMWseIENLbR8/DyPJUtdpIbUAg3a/p3mJItELTjihe5jzL67qj2tGHqEnq5kCBJkytBltFzyQ3DmQL+NgCKyfEU/dsiNXu2gkf0iYUxV0Oc1ltQUJZFb0PbBqtI/8AsetSmlOYZRUILvdtaB1qN/BEV8cffaTyLeq0rssBaNV4HwXJyYLs+a0qddpEUi7UbQ5pN5/JaTL8DimnU6iHTw2oyR5zC1NPAMnwRYT38vrshKFTxoZfy4CLsR7QOpu0vwtWf6mR6yq6ntwGi+GrD/up/wCpa3L8I2o4ueQWt+y0891ZiPZyi++gfBVxqDW0MmYSj7cCo4AYWtcxvT/1J3Qrtr0GVACBVpteAdwHNDgD3gpw32ap6mlrQNJFllMoxLW4DDXv+z0v8pqXNijVwC/oQ5tQNN0tPKoc4kTJ+gpuxZqOM7TZW1qUAIKTSpiq7BcPSc5skqdNx0jgq+tTIZI3KHcdIEjaLqrjq2FpjCD1umdMmFn24wuP1dMm4sgARcBSm43QoI+kTVHRNmUkNhq4mIuuzTMwwQNyowVivkT5ziC5+hu3JS6nWdqhvkUVVcYJ5KrwOH0tk7m60agjqrYT+0RAOyIEOuDZB0sOahJ2AVoYGje6Hd5YU21svr1YsCZUqJboJe79FGnVaGG3iS91IuuAnjJp3yGMvBP9p6GB81KpigBzPXhBVKb42uDsrsPhzBdUt2QfdYGWZZqcSRMDlFVmBpud0Hh6r58LSGnlX4hzfMpa7WFaLmU7TAhA+EVIF1e8kNu6B0Cqp1xs1qabVAdB0rxVMr2XJPUDY3xxim/YWjz7Jx7XVGkWALgYI6j9OqRZriGlhAaQTwesjbtuqs9zQVa1RhboqUy682K546arxf8AAsjPeC4ktBNibkdro7BZaKjhTAGsmLbEdZ/igX3tHoDVqWIeARIE/wD6b028lpfZFmllSsXamt8FN3c7+UAC3dadKFiod0cpOotpggNOkeQ227InDYRwcSbxZOctpaMO6o77REDz6r0Yinh6GqrudhyTGwXnvTSXkYx+YBtOsx7rRwn+Bzk1QQ0WjfgLPUsoq46sSLtdJnhoIiFtcJ7OCkxoZYNHxKt+FI5AlAxsbq2vhWuvBaXblqqdgXttvdSGIIsQktvk6wTEitRBdSc17Rxs79V2F9o3aC51tO69zjFNFJwO5WaLmuBafsdOPifwVcePuWxlL5Nxl2ciswOY4d18iwmZOfQw9NsgNpMB7wxoWlwVIU3gsLg3kCw9Fn8hw5NCmdP/AAmX/wC1t1ZQ7LCnYWxg0SPtfivGyS1ptIVjKekgi4K9LNtRuHQPWyFIJZi6vgg3IQNZ0jT33RFYfak3hBYxtmQLmE0trQyCf2f3elw3RFbFwJPRCYtptJsFAgEwOnKjOOhJfRd+0afE3eELXdqaCftE7SpMrRv5Ij9laWajxeE2KCSFAqtdshvqmuXURUmfst3/ACSk0WkW3m/bsr6Be6G0zA5XUm9hVhldskhmyGdS073RFCpEMEW3crqtAEb3UJp+Tr0BudIsFZRcBuPREjCGNvVBY6gWX1X6DhPjTWxU6ZFtRxdNt+i7MMbqAaIlUUi91xv2XgwzpmObkqjk7KcjPDyKZmBPRLXVJnQLbH9V46m91tVlaC2mA1nicdyeD5J77gNEH0XROyIZRe5skImkDpl5HmPwVPvxxNvRLLHGrEaPBgz1XItlQxwuUeyIwFnFcChW3Y4McQAbSBayR5Vi/ePd7y5Iu64MwLO4nnjdaDP6zX4atqHi0P7EWMLN5FSqNM69Xhi7BIA4tK1KK7APZ5iaTgCN2ztP3bx5r6LgML+zYWjRAuRreDEy6/xOw+CyuQ4f3uJZTLY1OuW2s0S6Rxstbj8dTqVXQ/RFhOxj67JGrXaBDvGYwmlSaCJaJMbTvp7xYJLmT3Ygh1TwBkeHoefVG12llMNvsJLdiTcpBmVQtaGi/f63Rx4ldsDNXkWbUaLNFM77k8lP6OZBw3XyPDPIO60uV13COh5SZsLWzrN2KoI81RVwzSl+GxnVFtxIPKxu/I1CH2hw1rbBYuqHAyZsvo+YAOEFY3HYMglaME1wK0C5djfEJBieb/JU+z1InD0Q02NGn6+7ajcHhAXS8WSn2ZxIpYeiwgvFRjCI3BLBbyWyPuWx4jmjRlpuBBj4hXZhhg1usncX+BCCaGbNJa4Ey08nqqM5x4dTa2TIdE8dwuSSGQ0x2WaaArnloCz5DgNAh3Pr3RlTHPqUWU9TvBs07HofvQ7sQ0U5A8YP2uDHHkklKKkFP4FuMeWvayHF0z+iNptLanjGkxJnYDqVUzHk+Islzt3DgDgegVdSq6s9znEdCPL8whKMWrOd2FVg2CTHbuqMLQcbn7P1sraWGMQRFp+B/FMK9AwGNaJP8ROwSQg2HTAX4Q6SNp27KvL8E8nSy5dYRsZ78DumWOoNENEuMCb3nv0RmEDR4Y5kAcKqxJPYr5BX5MKQ0tJc+PGTYNPIHZDYchpuTb+I2HeOq1LKUTN+g790rzfD6xs0x6fqUtJyp/oFFVKuKg3256pbmlKBA57o7DYF4gACBuXGCTCurw0afA507xMHpKV4JJgozlEVG2Fo9IRADiACdXb+2ybMygvuXef1uoNyeDJ1CREAmfRv4p/Rk+R+Be6m6DqLWxxN142i0RPh89z8N07pZc1sFrN+XGL99z6QhMdghInSI6SB5nkpnhaR1iuROkAk91bRou3IA+aLwzADpaC89Gt8MdZsmNDKn3kaeQIuefIepQ9FtCsUtpjqfRcm4w8f8QDtqaPlK5R9E4zubUw2jVaXX92bQbyDZKcOHiqG6DtJtxx96MzT/wBPVJufduuJjZZTJ3k1tRAmOGj66XlXqLTa8C+D6J7PYsU3VXuFw2G2vLul+k3V1OrRceZBm0mPX80kwLnCm4lxHivJvt0ReV4P3hvJ7mAPhBUO+gWabMjpw5c1xfJ9Ph0WVOJc6xR1Gu6riA1jDoZImXae5jkdlZi8mexxIGpvBj5fotK0kxqTB8I3qCtZlr6NFmuq7wgjw8kkxA6G/KztCoW8Fe43Fl3h0AiOdk0GpS2BRGOW+01KtiXYZrHNeJvqa4db6Tb5p0dQ5WeyF9Og1/u6FNr3ggva0B3qE7wwcWg9uVPqcONK0P2/B7WqHlTwTqLrVTA6rwZc6pxEeaFxGQ1CCWOHx5HYj8ljjGPnQo5f7MNqCaFVp6A3HyXzbKb4Si4f7ynSbEdCwb+q0WFyfE0iXNc4E9IPpcFI8nBbhaDqZF6NNp7ywWK1Yn4u+BtBOTU3VYqzLhIdPWPlwhKtMOLtLDYySe9p77phkbSx7gTExqaRwAYLTyCrqpb75tRzgG2DQOQbXHnHqtHYmgpglDDzVDQ4SGW6ReZlVvwbngkQGgD4z2V9HAPL3FxDQJuN9M7DhX4PCwBcw7YHgTuRwp5MZzJnK2tYGizGi5PJ6IKnlrWaw2NTyDPP/am2NrtLNDZm8kzDiO/RAV2v0HqWi4F7dT8TbsmpLgBY7CspNBddwEuJ3k783jhDiprMNtzf8UHh/evA02k7mS4nsFN1MB1y+Yu4iI6+iFt7SORL3wM+7kkG5dz3RFCoKIDjcncnjyCpw2CNN5dTg6uptH3ymVbLCfE5kiLDjt3Su0zmXtxeoCbiOFaKgNyASONh8kso0HwS4tpgbAbHr3V1KiZnUfPgz06hSeKadxOB8S57ntaT4e1h92/qiGmkBDfGSLggmD2RFTLwYJE9JuP1/VBywEtNRoPSYG21lqg3XuOQQ51wDA4jt2vc+akMUGwC8NG9oJ7WCHa2mWeIQYNyfuFuO6GdjaLBBcHOP8tgPU3TWFhuMqgN1HUZ2O0d0G/Fg3FNriPN0D7kFWzW8aXE9ov0k8fBW4SvqBb7sDvvAUp5UKyFbOagHhOkdBpG3IMKVF7nguJBnYkk/JdVwZcfALgT9ShKYc1xc6Ym4sR6KDySkrZ1jFlCpG4HoPlK5XN0Rv8AJq5L7P6wGRzKuDh6oB2a6xO9j8bpNhdTGOMsEgGGCZ2tqO0du+6Z4ukCypTYLv8ACCept+IUcbg30AKFamWVWu0uB/ln7Qj7YMdVddsF2/II8bHeX0w5rG6ZJA3I5g3jfY2nlN8fjW4WjNgXW8PAA4626lV5RSF3OgAXjgW6bDjvZJvbLN6dWiGB3jJ1NETfusmO5zDFWeYf2jqWFNuhlgHuiXH/AJexkkduswiB7S1WydckcWDf7WOzZss3lOX1HOJBcG31PJEuvMCCR3sfiU/NFgaA8bOkcABovPqY8ytspwhryG0g7IM+qVTOJa3TLoDG6eGwZN3CTE9/gmmYYum1heKcwQI1ECS4N3va4Pksh/iTA7SPESQHAQLWt2G3zRrs099iPdOs1vhBJ6kCe249F0cjb/E5W/A/yHNaL3OLqemmHEBweSQG/wATrwA4RttIX0LDYanUa11LWGx0HiHUE8br5VkeFp0qbhXqFrWiCPCNLiHc6iSDbp9kdVvPYLM3nAs16tTHPa6bnw1CBJJudr9kvWT9OCl9m3p13XFAWcsfTqPDaumDzMXE3IMeoQVfFYtohrpd04PSPrsqPbjNtGKGk69VFri2QdYOpp0QNxAlvInoh8hzOh4Whh0uuBwdrjgyo23BSezLli4yaKf/ABrimP01aYt9fQRHs/TH7LhzAvQpT3/dt3VXtRjMLUBLCQ4W0yS2bb9PkEx9n6M4PC/9PS/ympJTjjjfyTROk22wsIuOIhL6tHTs0WsOluieNoxyChq9MyYPKrjksnEgitjnjbZWtnqCi6dB3HKgzBGZ+So8LKqdIHc0xHHCmyu5s3336einiajGDxva3zIn0QFXO8O2LudPIafmTsktx8iNjQYuGkaATwen0FGhVaRpLZneb/ikTs/LrU6U+Zk+gQozWq4/7wt32bEfim9SS8gPoeFwtLRJaAT/ABHc+R/JU47HU221S3bsF8+rZpUs3W5wJvq1esSvG48tcdWqbxEevwsqvOqCPa+LZrP2Y2mZ53upvzgQIFx3EEduQs3Ue5wJJ3vuvBVNhqk8eSzvO0I2O2Zo5xh77bAAGAFHF0GGSJDhECDpO8nex22HVLvfuH/Eaf6gZBhWF5ImRI/l/FL6m7OTBc0ebggFo2Ok+tzZQw1SmIaWuNjcWk9ZjZU4io5xgwAOVztYjaAOQNlSyiYX4CbNeD/WQfu+SNwjy24Bg/V+qWMxLXXMg9bfJF0cRaJlZstiyDalbfwmY4LksLi0H7W8mTPyVvvLkHlRaG7E3891ONvTFqhnh6/hFmnzaFyXMxcCI2XiWzrEfvH03mWGxBI5MOBgL7Rm2X4fNKHvKUa2yA6PGx3LHDgrM+1WXsFCrVAANNpf8W+L7wkPsvn1XC134ml46dVxdVp8PN4jo4TYquWsqT4a8nJohnGqjSdSdLXmW7G8C4ny5SOjgKY8byNIBEA+GLWEyQLbzftzu/8AaPgqOLoMx2HqeBv2xef6SIkODrGe6+T5piXvg2DDZrevdw6ceY7LR0/ujUdfI1fA7dnHvHClSAA62EDqb8L3NKoaJcSQ0CdgTfb1Pq48JBh8SaDGgHxv8ZsQQP4TPzHn3RFAmpqe86gxjnAHaRAAPm5w9FojhjHSDRzhFP3jre8JuLQSRdv9LZMdS1W02OdXLiSZmHAaZIaNRAHRwAStuMc5ug3ABG3mZtub/ctL7UZj/wCXwQYwMfSohhi0l3i6b+Ecqn0GiWXYL39Mg051CS5pcZ0QBYkwTcHr2T3Mnsp4dhoVdJgB2qTeN7G3G6S5JmTmkaXe7aaRuRcug2BgwSY/GEkxNcimKc/xeEzFiDaOm3lASZYKVJj48s8buDp/QyZmFTWypUcHObZp8rjaOs/ErW5X7S4R7QytQDO4Hh7+S+fUX2DTuLeR6JrSaZGuA02+PVZckI8cEJycnb2zVY3FZe0E06Zc7oPrZO8gxEYPC/8AT0v8tqxvs9l/v67aQne56gcJpluY6cLhwOKNP/LasuTH7aXyLwjRVsTCw2e5u91Z7C46AYAExaN7xvKLrZg9w5G8JdTHiLzuWAzsZIZeRcm/zWjocHbNyYY7GOX16bWkudUA6gmRbYDUJE/FVUsSXBx947cQ17yS4GfsieLW6FToVzsRM23d22vvdUuw0PmLAcl0fZmLG916k2qopQPi3taDqkk/ZPHn3Q9R5sTYfX4L3MGDURBgF9rkDxcdlThsW5t9UhploNxMi3kYWBxROqC21ZAI2njtsp0agbcumDyUvwVRwEdrj48dVbWw4s68bGN0tHXYdVqFxhu7r/Hsouq6yA7fqeIQrGmxae4O0r33xJAddw2PWUHFHW0H1mECCbDZdRpSdU3jaY/svKQdEECRx9bqDQQHE8JfaztsIxAabwd15ha7WuIdJah6GLcBpiRO5HzVjnA/wjv09FNqgcFOY+7BB3HYx6qbKjiwges3vsu9y2HA+p2+CXfs/iA2AiCNp8+qtCXyOrGGHYBpD2+ZBMm/0F6XhoEHnYx98K04ckSH9y1079j0KF987VpgRM/Ht0RdM5l5cCRJPThE06TdnC8Wv+aAxOZD7Jbfi11TRxWo2mPrgFLOGju6uQ8MdwLeY/NcoMqmNiuWbQh9B9pcM52FxDWAuLqTwANyS02HdYnIsuq06bpoV2mSRLHkQekDfkk9V9HbVDrtMhR1cbJVmTg4MJicmbUYa1KrRrfs+IY4P/dPOl0WcAGySVmK2Q09f7+pVaGjS1opVYDRtEiRz6lfWRJKEzbK21mwRdNHM4cXX9+jlJmAp5Xl+oPf7108mnVgxwAGWtAT3L6mXCWhj3SLj3NXqD/L1SjE5W+nULTcTY9kzwuDDRMAE/UKuSUe2+5v9/8AAdzHVDG5dTH+6eP/AI9T/QsP/tOxdLEvo/sbHFrGnX+7c3xSYs5omyOzOq4mBYT8Npj0QtEEbb3+cfkn6eHa1PyB5KFvsYW0a7DiKbxT1gufpcYABJAa0TewX1f/AB/KnwS15H/TVf8AQsSylMah+iupwJATZl6rX0d6hqa+JyeoTNN8nphq0/8A0QVSlk4cHzXaW7fua8bdCyFnqle1lRimkiDblRjild/yFTvwaLIMdl2HxPvhiarxeWnDVR9zOyyWXO93SplwMtptBHSGifRTZSaGkDf8UucdRiTN/hvM/JaFF8HN2M8AH1qjhTt4XO2MgBvAi5vYKmqWi5GnwNaG2kaWtEmYF9P3od9X3bw1riHAWLZDgesj43V+aYEuexjPslgLT1HU9bz6LRj9sq+QxYbgGh83IIFhA5j/AJuynzDido+UTuh/8JAawh+++24mVRWLaZ8RnxET2haZJVbHfBbidLajj1J280qqFutwAmQDHXyja10UcQBMifwQFaoJJA3FjJ9VjcY+CdsOoNadgZi3b6C9ougFu5koenMN0uuOZVrax3JFxtEIUE5lOJuSbzawM8K5lEl2sESB9QoMd2N/mraXjHhkQpTVHMsY7n4zz+SIpDwu2IPBF+x7KijWI6wpPrCZG6nTXApRUaQPipUquqxg/wB1ZUdLhuOw/AIBz9JMev18VyVoYKr15bpj0CH9xItOodY+v7r18ESDxfz+HHKroh1/Ft9ei5aAuQ+m8mNUCBEq+rDSCwDa7SLfA7qthD2X455VRbHK5Rbeh+5eSOOc1xLtJAix5BS3DVhqA+vJMi6XFjIdI39EflWSRfr8kZZFGPuFk14KaeHJFo9Vy0lPAsA4XLH6v0Lsz2SZlVpv0tdLRxePgSt1hMwDxcQVkspwN5hP6dJL1E4uboZDmF6QllSuWAGVfh8WSJOyEfx7jqKswwocslmeM0OLDbotNmOc02C+6zGYlmJqNLRYbqmOou3wKxZSdJsJvcnaIRlFgaCQOn19dUx/Z202wYSZ9b3hhuy0qcpPXBJlpxri6G7let7m6kxgYADufJVu5mx3VMcW2ciqpWh0HrbsiHuLhF5KEokapMHbdHveDcDzjziyvKSiqHB9AaBe/RC0cIXAwd/P8+6KqOaDBuUwyxwMWChKcwrZHCZJJmL9Tul+cYH99oDzTIaLjofj5+q+hZWxpF1mH4fC4pxqe88bn6QxrwHQDpbLd4gAztyh0jnLI5PhFYLdIh7PZE6vTMVZ92DDtOovdewvA455TPLvY5j6Lf2hj/ekGSH/AGC7aALSLdeVpsDQDGNZSOljQABYj13k+aFo1qlZzgCGUGy3UBGsgEaoaJInYc7rLl6zJkunSPocPRQS2lpbv+8/CPn3tJ7Mvwzg2lrq0nklpiXCAJDg0d7FJG0hP/L+nC+j5uauEFEsJLBIeeCSQRqB+N1js4wobXeGCGuHvGQTZrhtfo7UPgq9PmcvbLkydf8A49YYLNB3FugFlM6Rpnwj6I9VTiqZ1SZIi5+vxRWs6gJvuvMbUNnWnm+9toWs8cnhW62lo2mfRToVfd6mbg8hCPxBtpG5mNkXTqtLSYg9T9eaMk3wG1WykPdpMi31dWUgQZnj7/vVYxViN5FlDC4jxCZNueI6JJQVCWM61QEQ8bxBG47+SCrkBrpHSP1RLX3FtkNiafJ67qUWkwWyDXahAF1OhQ8R7i/VeUqIMSLldVYWmJkT5FWcFyE9D9BLd7kSp1cMHC544VRcANvh1Vj9gZPVSk64AXZMAwSb90wxGdAfZ+SUHaO6oFSbdPS/PZQcFN22LbGwzF5vK8QjH23XI+lEPczZ4fD6QjqbV5TCtiF5TVuyyQJm+HLmQENisV7unB3hHYuvAlZHNcVrOmbFasUXL2+ORZOgPQ7EVAf4QfVPhTFNgDRBQWDcGwBEo7e7k+SVOnwSboW1sK6oZfMdFVXDaQgb/ij8VioBKzFfFyZPJgbzbnstHT3N74QEr5LDVPvIcDPTor/EXFxBPSDfYrsANTjPwP59U3pUBAvsteTqliVJDiBuHdzHnf1hdXcRpB802zB7WjuktKqHgkktImOh6yRHojizqato4vpuaHEk+Hew9I/JXZfjDNtiUrBmye5PhIaJS9RlSjZytGryfFSI6hZPBCrg/wB29vjFQEWlpBaW6vO+/daFhDRPRJM/zB1QtbGxN+YgW+/1Uekk5ycfDRfHPtkpLlGoy/O9b9LgzU4EBwLgZAsINufkVZl9V9XDVKbDofECelhxtaQsS7Mg1zTBBAHiF7jmwstXluZ4arrdTqCnVc0gNeYGojcHbe6x5+nnifB9hhz4ckLg1ev019c1+hp/hfu8OaTna9RBI4kEGyy/tmNDqLBbSwyPM/dC0dTOMPQE1Koq1WNhzGuBMyTJ6ffZfOsVVdXqPqukue4kjtwJ7CB8FTpMcnPvZ5f+T6r/AFuDdtuyii46vFYzvdX1XA/auD6/X6quq2JtNx9fcvDX8JgSOeu4/JerryfO2yJAsR69FYxrXPFMOHidAPc7T1E2UJOkDeRJN4G0fXdAvcZ0kXBtAv2+aVoFsJbT0kh3Nr/r5IprYggfqhmN1CS4H8PVEM8DrmxvP9lySZ2y6jUJOkjy6q99PwnkqnXrMjrv+q4i+526/UqTxps4pbVIMEWGy9xGIB4sqMUyYg3P1+atqMIbYSmUDmDsLnDSR3J7eaLovLQQefr7pVNGIU3tBMD5T9f3U5QBotpk3IsBO/RDsGqwaJnkxNuqLp4eYv1t5x+SJp0gPgoOUY8AsX06TgIIv5r1NGv7feuQ9T6BZtXNhU18QAEFmGahqzuLzUuNlixYnLhF3KhhnmZQ0gLLVKtpm+/13urcdUBEk8IDKaRrvE7CZ7/UfNeniwrGm2SZo8pwxMPPKZVakkN4XlCj7pqGr1wxpeV585PJNsQVe0OPDfAPj1+CAbTD2l38Xz+Cuq1Q5uo3PEb+qpwbQXwRYG0fmvSwtRhVDIOwAho38kecRAJ4TbBYFhAhQzDANAssspRlLgajJ47EajEgqqbADY7r3EtDpgDw8jf5fV16HgsE7/K6344xjGgEaU6tpI/HlaSlXDBtwqspwIiXK/MmNA3hZM0ozlR3APisy47KnCZaKlPWBNTZo1ADfcg9julWIqAncBFYPMTRY3STvFhJtxB3WzCo42kh8fJCo0gkOBBFihsRTAYXDsOI5+aKzvHGsdbQ9rg3xA03QRwZ0wLTcpVhMTqDmvJIFyLT8AN1pnbWikuAjLqILSZuPqEXRcNhygMuqHUYuAb2IIBsLJo8AHYSSN1njGuSTfyU1qgafwKHeWl3S3Asr8S4EgX5QLqsEht+Nt+y5ugDKm9oIDoAO3y36fW68zLCNJ1N2tMfmq6QFRvAI+5U1cRpOlt79zxz8U/cu3YtEatDTcR4omDKNbVsBuSPiLINgNzIidvTp1TTK8Ja4HnHx/RJKcYq2czqVCJMkGFW7Czebp0/CQEpqNgqOOfdLTCmVVGy0TxN/rshH4gaYbuOpRxqAagdjshW0B7zw7eu/wDdUapWHuPMGP5oRstG313UxSgbR9cql543lZpZLYuiw+arcSL6kRQYXWjZXVcmJF7youS8hqwFmJaBdcjRkpXI98Du0X4vEFxkqNNkDULKYpgjV8uULUqRbr6BaIRoIPinztMTunfs1hg1rjG5kHskxZHMTzf6/utLllPTTCHUSahQsmF1HaiB6rN+0mPbqFOf08yntavoaXEbfNYqqS97j/Meev6SodPjV93wCJ1NwmBJiNtvv+CNazgEAkiLx96HwdRuoBx25+f3prQy2o8yG24laJzUXsaizD5hVpXnUBuBwFDF+0WsQJkp3g8gcRDz6WRdH2epMvAnyWSfUYU/sZRbMSWPbs0kTJ7q/C4Z7nTpIAIIm31+gW3dhm/yqt1JoGwC7/2tqqD2Cl2KcxkFIcZXfVIvEn6unGa1psIslzn3sI/JVwpfk+RKAaLNNjcjY9+ETQpWFjqPIPM7QRa0Sp1LG2xhRxYc5oDdQM7tO39XULfjdyVoeDpjiowjQ63hABlzLkXgtDyHCdpWWx2LLKh/dMLt9QDdvKEfVyqtN69TYGC0xzBnV1BHwKuw+GBJc4TZrZMfwiLW63WyndFW7IZfiX1GHU3SB9k27+ioFVzb6riPu7cpjhzLX9zPqCgm0fERaIm/kpZqtWSmipz4AdzcEfDfyUsOOg3iZ2nY/BXVKbTGq3Tpc9eigwkWi36qParJgGotdbrPbp9yLNMTtcxz9ylRo6pm3T8fkrGO8V72HwHaF3ZXJ3JPCYedx22WhoQ0QgPftb0jYKJxwtzdYM0JSloGxlUr8ApXjGm69ZjBKvdVaRvuux45RdgpiKrRc6BcBM8Fh9MDlTosNQw0WBiVrMuyoAS7ddny17WMk2KKGXudwi6eTNHCftogbKpzFhnNsftSA6OCaOFa6gFeoE9UtsKRR+zheq+QuXUxz5/mjwww1LDQJMrly9KDfaiTCf2f5LR4QEtC5cjl2kLIWe0VTamDHVVZX7M1a25DW+YlerlLJN48a7RoJGryz2Qo0YJEnqblNDRDdgvVy8mc5SdtlGqKXqqpWXLkIrZyAMTjmjzSmviajhbZcuW2EEJJsVvaS8/XmoNb4j9cLly9CPCJp7Pa9AAcyVEVXMALHWEzI3MCB1vtK5ctGN1NFIvYZVzqq/TrdIY3S0QB4Zm8Dqfmh8OD+8JO7vgbX8ly5b+ZFPJ1A6WmP5vwVNVpLpgS5cuUM/IkyivTJME7K+mbC25+5erlGOmTZOxDuvB+uyBL3MqXg/kdj8ZXLld8BI4klzhEjtayIbT8AM8381y5BJBJ4duqx4VlHK3vfAPh81y5Zuom4w0Mjd5TlIptFrprRpXXLl4rblK2MXvbCGrBcuTuKFfIK5hUXsXLkFyE4U1y5cq0cf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3152" y="1214422"/>
            <a:ext cx="3585545" cy="33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87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טפטוף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e-IL" sz="2400" dirty="0" smtClean="0"/>
          </a:p>
          <a:p>
            <a:endParaRPr lang="he-IL" sz="2400" dirty="0" smtClean="0"/>
          </a:p>
          <a:p>
            <a:r>
              <a:rPr lang="he-IL" sz="2400" dirty="0" smtClean="0"/>
              <a:t>טפטוף.</a:t>
            </a:r>
          </a:p>
          <a:p>
            <a:endParaRPr lang="he-IL" sz="2400" dirty="0" smtClean="0"/>
          </a:p>
          <a:p>
            <a:r>
              <a:rPr lang="he-IL" sz="2400" dirty="0" smtClean="0"/>
              <a:t>טפטוף טמון.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43577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8" name="AutoShape 4" descr="data:image/jpeg;base64,/9j/4AAQSkZJRgABAQAAAQABAAD/2wCEAAkGBxQTEhUUEhQVFhUXFBQVFRUYFRcYFBQVFRQWFxQVFBUbHCggGBwlHBQUITEhJSkrLi4uFx8zODMsNygtLiwBCgoKDg0OGhAQGzQkHCQsLCwsLCwsLSwsLCwsLCwsLCwsLC8sLCwsLCwsLCwsLCwsLCwsLCwsLCwsLDcsLCwsLP/AABEIAHQA6AMBIgACEQEDEQH/xAAcAAACAgMBAQAAAAAAAAAAAAAABAMFAQYHAgj/xABGEAABAwECCQgHBQcDBQAAAAABAAIDEQQFBhIhMUFRcYGRMkJhkqGxwdETFCJSU3LhBxVDgqIzYoOTwtLwFiNjRHOjsvH/xAAZAQADAQEBAAAAAAAAAAAAAAAAAQIDBAX/xAAsEQACAQIFAwMDBQEAAAAAAAAAAQIDERITITFRQWHwBCJxMpGxUqHB0fEU/9oADAMBAAIRAxEAPwDuKELBKAMoVZab6jaSB7ZGfFzDacy1y9sPBFWjW7ypc0hqLZuyxVcotWHFvk/ZRYrTmcWYo3OfSqorZhDbT+0tLGbHVP6QodZGipNnc8Ya0Y41r51nvuQ8q1yn5QR3u8Em+9Ac75nbZKeCWd2LXp3yfSplGscV4NqZ77esF81/eTfcrtkce5TRXkPdYNxPeUs7sP8A53yfRptkfvs6w80eux/EZ1h5r59hvKLnED5Y2+KmF9QDnP3Bg8E818E5J30WphzPb1gvZkGscV89S4SwjM5++QBITYSsOZ3/AJCUZj4Fldz6QdbIxnezrDzUL72gGeWPrBfNEl+g5ndril3XoNbj+VyMyXBWSuT6XfhHZRnnZ1lC7CyyD8dnFfNX3h0P6hR687Qx53DzRjlwPJjyfR7sNLEPxmqI4dWL4w4FfOotcmiJ3Fvms+mm+Gd72jxSzJdgyYn0P/r2w/G/SV6bh3YfjDqnyXzqZJvdHXC8Y02pvXHkjHLsGTHufSceGdhP/UM31Cdgwhsr+TPEfzhfL+JKfc648lLFZ59BZ/NanmPsS6SPqmO0MdyXNOwgqVfM1hbbW8hoPyyx/wBy2y68JrdBlljmDRlJAx2gDOSRWieYQ6Z21C1S5cKfSMa91C12Y5jtGsLZbNaWvFWkEf5nWikmQ1YmQhCYgWlYUX4S6WNhqWNNGA5XuArTwot1K4/hxJG61yNa7FkrWlaF1KBxbrodGcVWdR2RUVdmv3Lhq4spQY1XBzXZMtcoOkKwu69Yo8Z3oXekNaSEiQjUG1oQB0ZelUV43f6Q1kALs2OPZk3uAo7eCq82aVnIdjDU7IeIqOxc7lwdEYFretunkcSHt34wPaFRPsk7jyQ7+NCO99exT+vSN5THbQK93kvQvOPnGnzAjvCSb4NkrCLrstXwab8buKjNgn0imxo8SrdlojOZzeIU7ZRocesfNGY10KsULbvlPxNwHgFKy53nO2b9SvwTrPf3rOMf8a0+CWaGG5Ww3EznQzu4+KbZc8AzWN52n6qfGOpm+NnksV/ci/lN8ks0WURmwtHJsbRtewd7kvJYHk5Iomj/ALsQ/rTeMfhw/wApqkicfcj/AJTfJJ1EWqTKo3ZJ/wAI/jRnucV6bc0h58PXr3Aq9jNMWoaMatKRMy4uLjZcXRjt4qxszKkDGI/K0f0pZoOLRrDMHZTzm7mvP9KajwSmPOP8t3jRblFYxpkfuLfAJhljj0ukP5yqxmdzShgZLpe7c1vi9SHA2meV3GMeJW6iyw6idr3eawYoRzGbz9UYnz59hXNElwZY3O55/iNHcxLm6YxzAdsjv7h3LfZHwjREOCrrTb4Bz4xvCzlOXRmkfg1QWBuiOPeCfAqeOAjNijZEPGisZ72g0OxvlaSlX3qObG87aBZ45mqiuDMeOOdKdjwwcACe1Ti1yAUqAOklx4vJSDrTK7M1rdtXHwCw2xvdyi4/pHAU70Yn1Y3TXA+L1kxgGY0khzDQ2ml3ujat4wLvBwdFGX47sXFkcMznUqSOhaRZ7sNKE4rdIFA3etwwBfF6YBntChAcOSTTKQdI0VW9GetkclaKsdIQhC9A4TBXEftAunHtEtco9I5zSDlY7ocMoK7Fe1t9DE+T3Wk79HauJXvapHvdLC4Oq5wkYa4pcD7QIGUawRoKyqvQ0p7msvmtcOSvpW6nj2tzwvIwib+JG9m6o4hWz70Z+I10R/eFWbnjJxosvia4c1w1ihHELmb5R0oQhvSJ/Je078qlcWnUVFPdETs7AlDcDByXPbscaKfYaK46+xxnO0cAvH3XHoFNlR3FJ/dMo5Mzt9D4LPq1pHPadrfIp/Ei9ePwOC7QMznDY93jVehYnfFf1h5JLHtQ0MPEeCy212gcqNp2O/8AiXu5GvgdNnkH4ruLT4KMxy/EPBqjN5P+A7Tme3LWmcV/dybTrXk3m/TC/i3zStLyxasvGS4k3xP0jzWQ2f4g6n1UYvQ/Ck4fVStvf/ik6v1StLj8FXRMwWrRKOr9VPFYbW78Xs+qgZfX/FJwHmmY7/OiGX9I8VPu4/BL7fyORXHbT+PTqplmDFqPKtRH5m/2pOPCGTRBId7fNTMvq0HNZ38Qnd+WIal5cdZgi88q1u6x8AFKMDoudaHne7+5Kstdsdms/EnyTHq14H8JrdtUXfRE2fJIMFrKM7nu208V6+5bK3ksJ3jwCXN12453sbsA8yoH3DaDy7SdxA7gpd/LjXyOSWKIZmgJaWSFnKewbXBLPwfbzpHu2ucfFe4bliHNWLwmi+SM3xCOTjP+VppxORRG85Xfs4g3pflPVHmnnwRMzlrdpXgW6MchrnnoFG8SmrdEPQWZd0sx/wB15cPdzN6oycVZ2O/orPaY7NG7/cOUuByMpyW11nLk1BVltvYtacYgZD7DPE5z3LVLug9Jbo5KnKS52pvo6tcK7QOJXXRjfVnJXk9j6auW8RPGHjPmcNRCytZ+zm0Y3pcuQ4pA2YwPghdsJXVzjkrOxc4ZEeqSgmmMA0bSRRcHvGGeOQvjyOOR4zskAzEjQekLqP2l361n+y84sXs+kPS80aTqAzrQ553s9mYFwGaRuU00YzRn2hY1XqaUykZfrHZJWmM9Iq3rDIs+pxOysNOlji3uNCnprLHIKjFeNYVVLcrBlYXMPQSOxYXXwdCJvQSjky1+doPaKFBkmGdjHbHEdhS3q07eTIHdDgK9lEG1Tt5UYPyu80W+DRIYbbHDlRPGyh7ivf3kzTjjax3kl23qAPaZIMnugjOMtRl1inSpW3vEc5ptBHeEsPYokZeMfvjfk71KLY05nNO8KEWyJ3OYeCzSE6GHgpaXcaJsdp0t4oxW9HEKD1SL3W7lgWJnuqdDRXGmsamWNb0dir22BmrtUrLBHqPEpNIq5aRSNGhvYn4rewaGcAqWKxQ6W9pT0MVnH4TDtUaGckW7L6aNLBwXo4TNHPak45rO3NFD1W+KYZe8TcwiGxrfJUn3M8PYl/1QDmPAVXr78c7MJ3ZKYoioK1rjY1K5gRTNpUDsKGD8Rg4JaTCpp55OwE9ybfyGHsNvttoOaGTfit7ylpH2jSxg2vr3JZ1+udyYpXflIHaoH2y0HNFi/M7wWbXjLUWMOE5zvY3Y2p4lQyWcnlyvO+g7ErKLQeVIG7AEnLE3nvc87TTgMiSXf7GqQxJPAzN7R6MpS1ovF5HsjEGs59wSVqvKOMaB3nckQyWY5i1us8o7Bo3reNPq/wBxNrZasjtNqJdisq5xz/XUFeYM3Q4ZBUucavftNSG7SmLouEDRTvO9SXneOQwWY0rkklGrSyM69BdwVueL2x2MJxs77s3HA++WiZojoY2yeiBGZ+QB7gdIxjT8qEpgPYMV8NRisa5ga3fpWF00ndabHFUVnqK/aiPSyzNPJe0AHU5oyV1LR7qv14AikFXNFMVxoSBpY45DsK6ph3dDo5HPxcaJ+fJXFOtc7vS4mP8AA+RUz0dpbDhZ7HkzxPOQ4j97H/VBe8ZnB3zDLxCqZrvmYKZJG6nZSNhzqD07maJGfrb5rPAnszdF2bURnY7cQ4eay22s102ghVEd5O95jt+KeBUwvL3mO7+5LLZaki1EzTpB4LPo2nQFU+uRHPQbRQ9ykY6I5jwcfNTgLUh91jjPNCiN2xe6OAUIpoe7rLNHfEPYlZ8lXZ7N2x6kC7WdPWd5qIl/v9i84z/eHAp+7ku/YZF2t1u6zvNTx3Y33ndZ3mkWvk95vAqRjpPfA3FS1Lkdy3gueA8qRw1+0cnanocH7Mc73H8581SxueaVmGTJyNFSaVrmqTk6UwyNvOmduaPEpa8mbZdtuKxDPjH8xTDbtsDfwgdpqqNrYdMkp3sHgh01mAy+lO2UjuCevJH3NhbLZG8mCMblHJfsTeS2MbgtYlvCzDNED8z3u/qSkl8M5kUY2RgniQjA3/g7eXNktGFA0ObuFe4KoteEdc2Md1O9U0t4SvyNaewBMWO4bRLldkHR5lGXFfUNdkL2u+3nMANpqeASrbPaZjlcWt6BQlbbY8GWR56V4nirFsLG5gFLrRj9CKtfdmtXZgyG5SKn3nGp7VfMszIhV3mTsCndLqydKSfbo2nPjO6PaPHMOKxcpTepS4QWn0kvsj2GaRX2nfMdA6AvccMMAq7PoFKuPQ1vjmUHrMr+QAwa87uOYKyuDB50sgDQXv0knIOlzirjd6fsiZaLgv8AAiGSedr3CjWnGa3Q0DSdZKF0C5LqbZ48VuUnK52s+QQvSpQwx1PLqSxPQctNna9pa8Ag6Cua4V4Evjq+zZW5SWati6esELRpPRkp2Pm+a0YpxZAWHpzHYV4JB1HtXbr+wMs9pqS0NJ1DIdoXPL4+y+dlTC4EalzSocHRGtyabJZY3Z2jgoHXVFoBGzInrZctqh5bHd/ekHTOHKFNoIWbjNG6mmYN0N0PdxqonXJ+8DtA8kwLQdXasi0dBRefJWnAkbiOh3AkLybmkGaQjf8AVP8ArPQf83rBtO1PFMft8uIG7JR+K7gECwy/FPVHmm3Wn5uBUDrT83Ap3kUsHjf9mG2SX4v6R5qVtll+KeDVCbX0O4FDbWTmY87B9UWkVeHlxuOwPP4p/SPBNsun3p6fmPgk7PFM80DCNvkKq7seC9ofnAA1nIs2+4m0LNuqzjl2g/qPeVJ6rYh8R+xrfFbDZMDYme1LINZA0qxjbZof2cNdb3YtBk0lx7hpSc7dSLmtWW7Wv/Y2Rx/ee804DzVhHgtpmcxg91gy8fqrOe/DmFAkvW8Y+047vqs3NvYNfNRiKx2eLkMBOt2VK22+mtyF2X3Wip4BezPF7lfmccvBeoLVoijYPkjFeICi1939hlY+2yv5EMlNbvZCiMM5zlrNmU8Srz0MzzmO8gdifsmDEz9e4GnF1FapTf0xFmwW7NSN215bi7aSRwzJyy3fU0Y2u5dBsGA4GWSn/t4ALZbDc8UXJaK6yO7Uto+lk/qZlL1f6TRLlwNkkoZPYbq5xW/3bdscDMWNoA06z0k6U3RZXXTpRhsck6kp7ghCFoQCEIQALCyhAEUtna7lNB2hVFtwUs0nKjbwV4hAGh2z7MbM7k+yqmf7JhzZSupLxIMhpqScUylOS6nGrd9nIiBLrQ1u0gLVbwugMNGSNfszcVbX1I422RstTkcW9FHDTsPYogWDm8cq46tRRdrHZSi5K+Ioo7A86t1T3BPQXC52eu+jR4q3ic45GNO4Kws1xWqTNGd6yTqS2Rq5RjuypgwejHLc3cK96fjs1nZzS7bm4BbBZMBLQ7luDVdWT7Pox+0eXKlQqS3M36iHJpzLzAyRtaPlGXsU0QtEp9ljjt/yq6RY8GbPHmYDtVpFZ2tyNaBsAWq9L+pmL9Rwjkxwdtrszd5J7kMwHtjjUupsFO2pK68har09NdCHXnycts/2dy85/wCr6Kzs/wBnlOU8fqPit/QqyocEurN9TU7NgPE3ORua3vIKtIcHIRnaXbST2K4QrSS2IbbF4bFGzksaNgCnAWUJiBCEIAEIQgAQhCABCEIAEIQgAQhCABCEIA1DCHByCSUPc04xz0NKpu78FbM3KIwduVYQlZXHd2LuC742cljRuTICEJiMoQhAAhCEACEIQAIQhAAhCEACEIQAIQhAAhCEACEIQB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85992"/>
            <a:ext cx="3424246" cy="260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http://www.netafim.de/Data/Uploads/Unitechline_%20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71612"/>
            <a:ext cx="3976702" cy="2181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71644"/>
          </a:xfrm>
        </p:spPr>
        <p:txBody>
          <a:bodyPr>
            <a:normAutofit fontScale="92500"/>
          </a:bodyPr>
          <a:lstStyle/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* </a:t>
            </a:r>
            <a:r>
              <a:rPr lang="he-IL" sz="2400" u="sng" dirty="0" smtClean="0">
                <a:solidFill>
                  <a:schemeClr val="accent6">
                    <a:lumMod val="50000"/>
                  </a:schemeClr>
                </a:solidFill>
              </a:rPr>
              <a:t>המסה</a:t>
            </a:r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 - המבנה הסידורי של מולקולות המים מאפשר לחומרים אחרים להסתדר בין מולקולות המים מבלי לעבור שינוי (ללא תהליך כימי).</a:t>
            </a: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    כך שלמוצקים שונים וגזים יש אפשרות לתנועה מתא לתא וממקום למקום בגוף חי ובצמח כאשר הם ממוסים במים. </a:t>
            </a:r>
          </a:p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* </a:t>
            </a:r>
            <a:r>
              <a:rPr lang="he-IL" sz="2400" u="sng" dirty="0" smtClean="0">
                <a:solidFill>
                  <a:schemeClr val="accent6">
                    <a:lumMod val="50000"/>
                  </a:schemeClr>
                </a:solidFill>
              </a:rPr>
              <a:t>תנועה/הובלה </a:t>
            </a:r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he-IL" sz="2400" dirty="0" err="1" smtClean="0">
                <a:solidFill>
                  <a:schemeClr val="accent6">
                    <a:lumMod val="50000"/>
                  </a:schemeClr>
                </a:solidFill>
              </a:rPr>
              <a:t> תנ</a:t>
            </a:r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ועת מים מתאפשרת ע"י כוחות קוהזיה ואדהזיה (גם בקרקע)</a:t>
            </a:r>
          </a:p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* </a:t>
            </a:r>
            <a:r>
              <a:rPr lang="he-IL" sz="2400" u="sng" dirty="0" smtClean="0">
                <a:solidFill>
                  <a:schemeClr val="accent6">
                    <a:lumMod val="50000"/>
                  </a:schemeClr>
                </a:solidFill>
              </a:rPr>
              <a:t>שקיפות</a:t>
            </a:r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 - מאפשרת חדירת קרני אור לצמח וע"י כך פוטוסינתזה.</a:t>
            </a:r>
          </a:p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* </a:t>
            </a:r>
            <a:r>
              <a:rPr lang="he-IL" sz="2400" u="sng" dirty="0" smtClean="0">
                <a:solidFill>
                  <a:schemeClr val="accent6">
                    <a:lumMod val="50000"/>
                  </a:schemeClr>
                </a:solidFill>
              </a:rPr>
              <a:t>קירור </a:t>
            </a:r>
            <a:r>
              <a:rPr lang="he-IL" sz="2400" dirty="0" err="1" smtClean="0">
                <a:solidFill>
                  <a:schemeClr val="accent6">
                    <a:lumMod val="50000"/>
                  </a:schemeClr>
                </a:solidFill>
              </a:rPr>
              <a:t>– ב</a:t>
            </a:r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מהלך אידוי מים מתרחשת התקררות.</a:t>
            </a:r>
          </a:p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e-I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>
                <a:solidFill>
                  <a:schemeClr val="accent6">
                    <a:lumMod val="50000"/>
                  </a:schemeClr>
                </a:solidFill>
              </a:rPr>
              <a:t>מאפייני אביזרי ההשקיה:</a:t>
            </a:r>
            <a:endParaRPr lang="he-I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400" u="sng" dirty="0" smtClean="0">
                <a:solidFill>
                  <a:schemeClr val="accent6">
                    <a:lumMod val="75000"/>
                  </a:schemeClr>
                </a:solidFill>
              </a:rPr>
              <a:t>טפטוף – </a:t>
            </a:r>
          </a:p>
          <a:p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השקיה נקודתית: משקה רק ליד הצמח.</a:t>
            </a:r>
          </a:p>
          <a:p>
            <a:endParaRPr lang="he-IL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מתאים להשקיה בשדה, מתאים במיוחד </a:t>
            </a: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להשקיה </a:t>
            </a:r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בשדות בהם יש שיפוע.</a:t>
            </a:r>
          </a:p>
          <a:p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מתאים להשקיית עציצים.</a:t>
            </a:r>
          </a:p>
          <a:p>
            <a:endParaRPr lang="he-IL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אינו מתאים להנבטה ולשדות בהם הגידולים צפופים.</a:t>
            </a:r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החסרונות בטפטוף:</a:t>
            </a:r>
          </a:p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סתימות של הטפטפות.</a:t>
            </a:r>
          </a:p>
          <a:p>
            <a:endParaRPr lang="he-IL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הציוד עלול להיהרס בזמן עיבוד השדה.</a:t>
            </a:r>
            <a:endParaRPr lang="he-I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u="sng" dirty="0" smtClean="0">
                <a:solidFill>
                  <a:schemeClr val="accent6">
                    <a:lumMod val="50000"/>
                  </a:schemeClr>
                </a:solidFill>
              </a:rPr>
              <a:t>ממטירים:</a:t>
            </a:r>
            <a:endParaRPr lang="he-IL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*משקים </a:t>
            </a:r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שטח נרחב יותר, ומרטיבים את כל השטח המושקה.</a:t>
            </a: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כיוון </a:t>
            </a:r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שכך, השקיה זאת נחשבת בזבזנית.</a:t>
            </a:r>
          </a:p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ההמטרה </a:t>
            </a:r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מרטיבה גם את נוף הצמחים, מה שלפעמים גורם להתפתחות מחלות.</a:t>
            </a:r>
          </a:p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*המטרה </a:t>
            </a:r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לא מבוקרת יכולה לגרום נזקים למבנה הקרקע.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e-IL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he-IL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*במקרים בהם מזרימים דשן עם מי ההשקיה, הדשן מרטיב את הנוף ועלול לגרום לנזק.</a:t>
            </a:r>
          </a:p>
          <a:p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הנזק יתקבל כיוון שהדשן מכיל מלחים וריכוז גבוה של מלח גורם לצריבה בעלים.</a:t>
            </a:r>
          </a:p>
          <a:p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ישנם מקרים בהם יש יתרון גדול להמטרה:</a:t>
            </a:r>
          </a:p>
          <a:p>
            <a:endParaRPr lang="he-I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*כמו בהנבטת שדות (ממטרות).</a:t>
            </a: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*קירור האוויר והצמחים (מערפלים).</a:t>
            </a: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*השקיית שדות בעלי גידול צפוף.</a:t>
            </a:r>
          </a:p>
          <a:p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*השקיה טובה כאשר בית השורשים רחב. כמו בהשקיית עצים </a:t>
            </a:r>
            <a:r>
              <a:rPr lang="he-IL" sz="2400" dirty="0" err="1" smtClean="0">
                <a:solidFill>
                  <a:schemeClr val="accent6">
                    <a:lumMod val="50000"/>
                  </a:schemeClr>
                </a:solidFill>
              </a:rPr>
              <a:t>במתזים</a:t>
            </a:r>
            <a:r>
              <a:rPr lang="he-IL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he-IL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השקיה בעציצים</a:t>
            </a: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e-IL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נקבע את כמויות המים להשקיה עפ"י:</a:t>
            </a:r>
          </a:p>
          <a:p>
            <a:endParaRPr lang="he-IL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סוג המצע.</a:t>
            </a:r>
          </a:p>
          <a:p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נפח העציץ.</a:t>
            </a:r>
          </a:p>
          <a:p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סוג הצמח.</a:t>
            </a:r>
          </a:p>
          <a:p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סוג בית הגידול.</a:t>
            </a:r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מערכות השקיה:</a:t>
            </a: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e-IL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sz="2400" dirty="0" smtClean="0">
                <a:solidFill>
                  <a:schemeClr val="accent6">
                    <a:lumMod val="75000"/>
                  </a:schemeClr>
                </a:solidFill>
              </a:rPr>
              <a:t>ממה מורכבת?</a:t>
            </a:r>
            <a:endParaRPr lang="he-I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http://afik-ramot.co.il/images/itempics/1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571500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400" dirty="0" smtClean="0"/>
              <a:t>*קוצב מים </a:t>
            </a:r>
            <a:r>
              <a:rPr lang="he-IL" sz="2400" dirty="0" err="1" smtClean="0"/>
              <a:t>– כ</a:t>
            </a:r>
            <a:r>
              <a:rPr lang="he-IL" sz="2400" dirty="0" smtClean="0"/>
              <a:t>יום רוב הקוצבים הם בעצם מחשבי השקיה. קובעים את כמות המים.</a:t>
            </a:r>
          </a:p>
          <a:p>
            <a:r>
              <a:rPr lang="he-IL" sz="2400" dirty="0" smtClean="0"/>
              <a:t>*ווסת לחץ.</a:t>
            </a:r>
          </a:p>
          <a:p>
            <a:r>
              <a:rPr lang="he-IL" sz="2400" dirty="0" smtClean="0"/>
              <a:t>*</a:t>
            </a:r>
            <a:r>
              <a:rPr lang="he-IL" sz="2400" dirty="0" err="1" smtClean="0"/>
              <a:t>מז"ח</a:t>
            </a:r>
            <a:r>
              <a:rPr lang="he-IL" sz="2400" dirty="0" smtClean="0"/>
              <a:t>.</a:t>
            </a:r>
          </a:p>
          <a:p>
            <a:r>
              <a:rPr lang="he-IL" sz="2400" dirty="0" smtClean="0"/>
              <a:t>*משאבת דשן.</a:t>
            </a:r>
          </a:p>
          <a:p>
            <a:r>
              <a:rPr lang="he-IL" sz="2400" dirty="0" smtClean="0"/>
              <a:t>*ברז ראשי. ברזים משניים.</a:t>
            </a:r>
          </a:p>
          <a:p>
            <a:r>
              <a:rPr lang="he-IL" sz="2400" dirty="0" smtClean="0"/>
              <a:t>*מוביל מים.</a:t>
            </a:r>
          </a:p>
          <a:p>
            <a:r>
              <a:rPr lang="he-IL" sz="2400" dirty="0" smtClean="0"/>
              <a:t>*אביזר השקיה.</a:t>
            </a:r>
            <a:endParaRPr lang="he-IL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בין כל אלה מחברים אביזרים שונים.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חשיבות המים בצמח</a:t>
            </a: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*המים משתתפים בתהליך כימי – הפוטוסינתזה .</a:t>
            </a:r>
          </a:p>
          <a:p>
            <a:endParaRPr lang="he-I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משתתפים כממסים של מינרלים מהקרקע ומסייעים להעביר אותם במעלה הצמח.</a:t>
            </a:r>
          </a:p>
          <a:p>
            <a:endParaRPr lang="he-I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*יוצרים לחץ </a:t>
            </a:r>
            <a:r>
              <a:rPr lang="he-IL" dirty="0" err="1" smtClean="0">
                <a:solidFill>
                  <a:schemeClr val="accent6">
                    <a:lumMod val="75000"/>
                  </a:schemeClr>
                </a:solidFill>
              </a:rPr>
              <a:t>טורגור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וגורמים לצמח להיות מתוח וזקוף.</a:t>
            </a: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07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קליטת המים מהקרקע</a:t>
            </a: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52708"/>
          </a:xfrm>
        </p:spPr>
        <p:txBody>
          <a:bodyPr/>
          <a:lstStyle/>
          <a:p>
            <a:endParaRPr lang="he-IL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כבר למדנו שהמים עוברים באוסמוזה.</a:t>
            </a:r>
          </a:p>
          <a:p>
            <a:endParaRPr lang="he-IL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he-IL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he-IL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he-IL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he-IL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he-IL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he-IL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he-I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המים לא יכולים לעבור חזרה אל הקרקע בגלל דפנות התאים בשורשים.</a:t>
            </a:r>
          </a:p>
          <a:p>
            <a:endParaRPr lang="he-IL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5606304" cy="268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90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000" dirty="0" smtClean="0">
                <a:solidFill>
                  <a:schemeClr val="accent6">
                    <a:lumMod val="50000"/>
                  </a:schemeClr>
                </a:solidFill>
              </a:rPr>
              <a:t>כמישה</a:t>
            </a:r>
            <a:endParaRPr lang="he-I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800" b="0" dirty="0" smtClean="0">
                <a:solidFill>
                  <a:schemeClr val="accent6">
                    <a:lumMod val="50000"/>
                  </a:schemeClr>
                </a:solidFill>
              </a:rPr>
              <a:t> מתוך המילון:</a:t>
            </a:r>
          </a:p>
          <a:p>
            <a:r>
              <a:rPr lang="he-IL" sz="2800" b="0" dirty="0" smtClean="0">
                <a:solidFill>
                  <a:schemeClr val="accent6">
                    <a:lumMod val="50000"/>
                  </a:schemeClr>
                </a:solidFill>
              </a:rPr>
              <a:t>הִצטַמקוּת, בלייה, התקמטות, התכווצות, התייבשות.</a:t>
            </a:r>
            <a:endParaRPr lang="he-I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434" name="Picture 2" descr="http://fscomps.fotosearch.com/compc/CSP/CSP990/k105109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143248"/>
            <a:ext cx="428625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000" dirty="0" smtClean="0">
                <a:solidFill>
                  <a:schemeClr val="accent6">
                    <a:lumMod val="50000"/>
                  </a:schemeClr>
                </a:solidFill>
              </a:rPr>
              <a:t>נקודת כמישה</a:t>
            </a:r>
            <a:endParaRPr lang="he-IL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he-I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המושג מתייחס דווקא למצב המים בקרקע:</a:t>
            </a:r>
          </a:p>
          <a:p>
            <a:endParaRPr lang="he-IL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מצב בו בקרקע אין מים זמינים לצמח והצמח מפסיק לקלוט מים מהקרקע.</a:t>
            </a:r>
          </a:p>
          <a:p>
            <a:endParaRPr lang="he-IL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הצמח עדיין מאבד מים וככל שהזמן עובר, הצמח מתייבש ונכנס למצב של כמישה.</a:t>
            </a: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he-I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כמישה חולפת:</a:t>
            </a:r>
          </a:p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הצמח מצליח להתאושש ממצב הכמישה לאחר הוספת מים לקרקע.</a:t>
            </a:r>
          </a:p>
          <a:p>
            <a:endParaRPr lang="he-IL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כמישה מתמדת:</a:t>
            </a:r>
          </a:p>
          <a:p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צמח שלא מצליח להתאושש על אף הוספת מים. הצמח מתייבש ומת.</a:t>
            </a: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וויות">
  <a:themeElements>
    <a:clrScheme name="זוויות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זוויות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וויו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653</TotalTime>
  <Words>1299</Words>
  <Application>Microsoft Office PowerPoint</Application>
  <PresentationFormat>‫הצגה על המסך (4:3)</PresentationFormat>
  <Paragraphs>317</Paragraphs>
  <Slides>48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48</vt:i4>
      </vt:variant>
    </vt:vector>
  </HeadingPairs>
  <TitlesOfParts>
    <vt:vector size="49" baseType="lpstr">
      <vt:lpstr>זוויות</vt:lpstr>
      <vt:lpstr>מים והשקיה!</vt:lpstr>
      <vt:lpstr>המים</vt:lpstr>
      <vt:lpstr>תכונות המים:</vt:lpstr>
      <vt:lpstr>שקופית 4</vt:lpstr>
      <vt:lpstr>חשיבות המים בצמח</vt:lpstr>
      <vt:lpstr>קליטת המים מהקרקע</vt:lpstr>
      <vt:lpstr>כמישה</vt:lpstr>
      <vt:lpstr>נקודת כמישה</vt:lpstr>
      <vt:lpstr>שקופית 9</vt:lpstr>
      <vt:lpstr>המים בקרקע</vt:lpstr>
      <vt:lpstr>שקופית 11</vt:lpstr>
      <vt:lpstr>שקופית 12</vt:lpstr>
      <vt:lpstr>השקיה!</vt:lpstr>
      <vt:lpstr>שקופית 14</vt:lpstr>
      <vt:lpstr>שקופית 15</vt:lpstr>
      <vt:lpstr>שקופית 16</vt:lpstr>
      <vt:lpstr>שקופית 17</vt:lpstr>
      <vt:lpstr>שקופית 18</vt:lpstr>
      <vt:lpstr>סוג הגידול</vt:lpstr>
      <vt:lpstr>סוג הקרקע</vt:lpstr>
      <vt:lpstr>אזור גידול</vt:lpstr>
      <vt:lpstr>שקופית 22</vt:lpstr>
      <vt:lpstr>שיטות שפותחו לקביעת מועד ההשקיה</vt:lpstr>
      <vt:lpstr>אז מה התשובה??</vt:lpstr>
      <vt:lpstr>חשוב לדעת:</vt:lpstr>
      <vt:lpstr>טבלת ממוצעים רב שנתית בלונדון - אנגליה</vt:lpstr>
      <vt:lpstr>ובישראל..</vt:lpstr>
      <vt:lpstr>מקורות המים להשקיה:</vt:lpstr>
      <vt:lpstr>שקופית 29</vt:lpstr>
      <vt:lpstr>שקופית 30</vt:lpstr>
      <vt:lpstr>איך משקים?</vt:lpstr>
      <vt:lpstr>השקיה בתלמים - בהצפה</vt:lpstr>
      <vt:lpstr>ממטירים</vt:lpstr>
      <vt:lpstr>ממטרות </vt:lpstr>
      <vt:lpstr>קו נוע</vt:lpstr>
      <vt:lpstr>מתזים                    מערפלים</vt:lpstr>
      <vt:lpstr>טפטוף</vt:lpstr>
      <vt:lpstr>שקופית 38</vt:lpstr>
      <vt:lpstr>שקופית 39</vt:lpstr>
      <vt:lpstr>מאפייני אביזרי ההשקיה:</vt:lpstr>
      <vt:lpstr>שקופית 41</vt:lpstr>
      <vt:lpstr>ממטירים:</vt:lpstr>
      <vt:lpstr>שקופית 43</vt:lpstr>
      <vt:lpstr>שקופית 44</vt:lpstr>
      <vt:lpstr>השקיה בעציצים</vt:lpstr>
      <vt:lpstr>מערכות השקיה:</vt:lpstr>
      <vt:lpstr>שקופית 47</vt:lpstr>
      <vt:lpstr>בין כל אלה מחברים אביזרים שונים.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מים והשקיה!</dc:title>
  <dc:creator>Teachers</dc:creator>
  <cp:lastModifiedBy>קינמון</cp:lastModifiedBy>
  <cp:revision>78</cp:revision>
  <dcterms:created xsi:type="dcterms:W3CDTF">2015-01-12T11:04:27Z</dcterms:created>
  <dcterms:modified xsi:type="dcterms:W3CDTF">2015-02-09T19:38:46Z</dcterms:modified>
</cp:coreProperties>
</file>